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jpg" ContentType="image/jpg"/>
  <Default Extension="png" ContentType="image/pn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1761" y="518922"/>
            <a:ext cx="8380476" cy="320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1539" y="2926079"/>
            <a:ext cx="7360920" cy="1623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6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7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8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Relationship Id="rId4" Type="http://schemas.openxmlformats.org/officeDocument/2006/relationships/image" Target="../media/image23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4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7.pn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8.pn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9.png"/><Relationship Id="rId3" Type="http://schemas.openxmlformats.org/officeDocument/2006/relationships/image" Target="../media/image30.pn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1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89204"/>
            <a:ext cx="9144000" cy="1828800"/>
          </a:xfrm>
          <a:custGeom>
            <a:avLst/>
            <a:gdLst/>
            <a:ahLst/>
            <a:cxnLst/>
            <a:rect l="l" t="t" r="r" b="b"/>
            <a:pathLst>
              <a:path w="9144000" h="1828800">
                <a:moveTo>
                  <a:pt x="9144000" y="0"/>
                </a:moveTo>
                <a:lnTo>
                  <a:pt x="0" y="0"/>
                </a:lnTo>
                <a:lnTo>
                  <a:pt x="0" y="1828800"/>
                </a:lnTo>
                <a:lnTo>
                  <a:pt x="9144000" y="1828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B3A1C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39973" y="761492"/>
            <a:ext cx="3442335" cy="124396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74930">
              <a:lnSpc>
                <a:spcPts val="4800"/>
              </a:lnSpc>
              <a:spcBef>
                <a:spcPts val="95"/>
              </a:spcBef>
            </a:pPr>
            <a:r>
              <a:rPr dirty="0" sz="4000" spc="-120" b="0">
                <a:solidFill>
                  <a:srgbClr val="FFFFFF"/>
                </a:solidFill>
                <a:latin typeface="Carlito"/>
                <a:cs typeface="Carlito"/>
              </a:rPr>
              <a:t>MATHEMATICS</a:t>
            </a:r>
            <a:r>
              <a:rPr dirty="0" sz="4000" spc="-150" b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4000" spc="-5" b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endParaRPr sz="4000">
              <a:latin typeface="Carlito"/>
              <a:cs typeface="Carlito"/>
            </a:endParaRPr>
          </a:p>
          <a:p>
            <a:pPr marL="12700">
              <a:lnSpc>
                <a:spcPts val="4800"/>
              </a:lnSpc>
            </a:pPr>
            <a:r>
              <a:rPr dirty="0" sz="4000" spc="-25">
                <a:solidFill>
                  <a:srgbClr val="0D0D0D"/>
                </a:solidFill>
              </a:rPr>
              <a:t>FIRST</a:t>
            </a:r>
            <a:r>
              <a:rPr dirty="0" sz="4000" spc="-114">
                <a:solidFill>
                  <a:srgbClr val="0D0D0D"/>
                </a:solidFill>
              </a:rPr>
              <a:t> </a:t>
            </a:r>
            <a:r>
              <a:rPr dirty="0" sz="4000" spc="-35">
                <a:solidFill>
                  <a:srgbClr val="0D0D0D"/>
                </a:solidFill>
              </a:rPr>
              <a:t>SEMESTER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2994660" y="2926079"/>
            <a:ext cx="5257800" cy="1828800"/>
          </a:xfrm>
          <a:prstGeom prst="rect">
            <a:avLst/>
          </a:prstGeom>
          <a:solidFill>
            <a:srgbClr val="9BBA58"/>
          </a:solidFill>
        </p:spPr>
        <p:txBody>
          <a:bodyPr wrap="square" lIns="0" tIns="471805" rIns="0" bIns="0" rtlCol="0" vert="horz">
            <a:spAutoFit/>
          </a:bodyPr>
          <a:lstStyle/>
          <a:p>
            <a:pPr algn="ctr" marL="6350">
              <a:lnSpc>
                <a:spcPct val="100000"/>
              </a:lnSpc>
              <a:spcBef>
                <a:spcPts val="3715"/>
              </a:spcBef>
            </a:pPr>
            <a:r>
              <a:rPr dirty="0" sz="4800" spc="-10">
                <a:solidFill>
                  <a:srgbClr val="0D0D0D"/>
                </a:solidFill>
                <a:latin typeface="Carlito"/>
                <a:cs typeface="Carlito"/>
              </a:rPr>
              <a:t>Preliminaries</a:t>
            </a:r>
            <a:endParaRPr sz="48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13460" y="2926079"/>
            <a:ext cx="1981200" cy="1828800"/>
          </a:xfrm>
          <a:prstGeom prst="rect">
            <a:avLst/>
          </a:prstGeom>
          <a:solidFill>
            <a:srgbClr val="943735"/>
          </a:solidFill>
        </p:spPr>
        <p:txBody>
          <a:bodyPr wrap="square" lIns="0" tIns="471805" rIns="0" bIns="0" rtlCol="0" vert="horz">
            <a:spAutoFit/>
          </a:bodyPr>
          <a:lstStyle/>
          <a:p>
            <a:pPr marL="612775">
              <a:lnSpc>
                <a:spcPct val="100000"/>
              </a:lnSpc>
              <a:spcBef>
                <a:spcPts val="3715"/>
              </a:spcBef>
            </a:pPr>
            <a:r>
              <a:rPr dirty="0" sz="4800">
                <a:solidFill>
                  <a:srgbClr val="FFFFFF"/>
                </a:solidFill>
                <a:latin typeface="Carlito"/>
                <a:cs typeface="Carlito"/>
              </a:rPr>
              <a:t>01</a:t>
            </a:r>
            <a:endParaRPr sz="48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13460" y="5109971"/>
            <a:ext cx="7597140" cy="830580"/>
          </a:xfrm>
          <a:prstGeom prst="rect">
            <a:avLst/>
          </a:prstGeom>
          <a:solidFill>
            <a:srgbClr val="92CDDD"/>
          </a:solidFill>
        </p:spPr>
        <p:txBody>
          <a:bodyPr wrap="square" lIns="0" tIns="29845" rIns="0" bIns="0" rtlCol="0" vert="horz">
            <a:spAutoFit/>
          </a:bodyPr>
          <a:lstStyle/>
          <a:p>
            <a:pPr marL="91440">
              <a:lnSpc>
                <a:spcPts val="2870"/>
              </a:lnSpc>
              <a:spcBef>
                <a:spcPts val="235"/>
              </a:spcBef>
            </a:pPr>
            <a:r>
              <a:rPr dirty="0" sz="2400" spc="-15" b="1">
                <a:latin typeface="Carlito"/>
                <a:cs typeface="Carlito"/>
              </a:rPr>
              <a:t>By </a:t>
            </a:r>
            <a:r>
              <a:rPr dirty="0" sz="2400" spc="-80" b="1">
                <a:latin typeface="Carlito"/>
                <a:cs typeface="Carlito"/>
              </a:rPr>
              <a:t>Dr. </a:t>
            </a:r>
            <a:r>
              <a:rPr dirty="0" sz="2400" b="1">
                <a:latin typeface="Carlito"/>
                <a:cs typeface="Carlito"/>
              </a:rPr>
              <a:t>Shaimaa </a:t>
            </a:r>
            <a:r>
              <a:rPr dirty="0" sz="2400" spc="-5" b="1">
                <a:latin typeface="Carlito"/>
                <a:cs typeface="Carlito"/>
              </a:rPr>
              <a:t>Amen/Material engineering</a:t>
            </a:r>
            <a:r>
              <a:rPr dirty="0" sz="2400" spc="50" b="1">
                <a:latin typeface="Carlito"/>
                <a:cs typeface="Carlito"/>
              </a:rPr>
              <a:t> </a:t>
            </a:r>
            <a:r>
              <a:rPr dirty="0" sz="2400" spc="-5" b="1">
                <a:latin typeface="Carlito"/>
                <a:cs typeface="Carlito"/>
              </a:rPr>
              <a:t>Department</a:t>
            </a:r>
            <a:endParaRPr sz="2400">
              <a:latin typeface="Carlito"/>
              <a:cs typeface="Carlito"/>
            </a:endParaRPr>
          </a:p>
          <a:p>
            <a:pPr marL="91440">
              <a:lnSpc>
                <a:spcPts val="2870"/>
              </a:lnSpc>
            </a:pPr>
            <a:r>
              <a:rPr dirty="0" sz="2400" spc="-10" b="1">
                <a:latin typeface="Carlito"/>
                <a:cs typeface="Carlito"/>
              </a:rPr>
              <a:t>1</a:t>
            </a:r>
            <a:r>
              <a:rPr dirty="0" baseline="24305" sz="2400" spc="-15" b="1">
                <a:latin typeface="Carlito"/>
                <a:cs typeface="Carlito"/>
              </a:rPr>
              <a:t>st </a:t>
            </a:r>
            <a:r>
              <a:rPr dirty="0" sz="2400" spc="-5" b="1">
                <a:latin typeface="Carlito"/>
                <a:cs typeface="Carlito"/>
              </a:rPr>
              <a:t>Grade/Calculus</a:t>
            </a:r>
            <a:r>
              <a:rPr dirty="0" sz="2400" spc="-180" b="1">
                <a:latin typeface="Carlito"/>
                <a:cs typeface="Carlito"/>
              </a:rPr>
              <a:t> </a:t>
            </a:r>
            <a:r>
              <a:rPr dirty="0" sz="2400" b="1">
                <a:latin typeface="Carlito"/>
                <a:cs typeface="Carlito"/>
              </a:rPr>
              <a:t>I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3463" y="128015"/>
            <a:ext cx="7917180" cy="29230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13231" y="3404615"/>
            <a:ext cx="8063483" cy="33025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11480" y="66293"/>
            <a:ext cx="8053070" cy="6303010"/>
            <a:chOff x="411480" y="66293"/>
            <a:chExt cx="8053070" cy="6303010"/>
          </a:xfrm>
        </p:grpSpPr>
        <p:sp>
          <p:nvSpPr>
            <p:cNvPr id="3" name="object 3"/>
            <p:cNvSpPr/>
            <p:nvPr/>
          </p:nvSpPr>
          <p:spPr>
            <a:xfrm>
              <a:off x="411480" y="251459"/>
              <a:ext cx="8052816" cy="611733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412242" y="66293"/>
              <a:ext cx="2026920" cy="434340"/>
            </a:xfrm>
            <a:custGeom>
              <a:avLst/>
              <a:gdLst/>
              <a:ahLst/>
              <a:cxnLst/>
              <a:rect l="l" t="t" r="r" b="b"/>
              <a:pathLst>
                <a:path w="2026920" h="434340">
                  <a:moveTo>
                    <a:pt x="2026920" y="0"/>
                  </a:moveTo>
                  <a:lnTo>
                    <a:pt x="0" y="0"/>
                  </a:lnTo>
                  <a:lnTo>
                    <a:pt x="0" y="434339"/>
                  </a:lnTo>
                  <a:lnTo>
                    <a:pt x="2026920" y="434339"/>
                  </a:lnTo>
                  <a:lnTo>
                    <a:pt x="20269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12241" y="66293"/>
            <a:ext cx="2026920" cy="434340"/>
          </a:xfrm>
          <a:prstGeom prst="rect"/>
          <a:ln w="25400">
            <a:solidFill>
              <a:srgbClr val="F79546"/>
            </a:solidFill>
          </a:ln>
        </p:spPr>
        <p:txBody>
          <a:bodyPr wrap="square" lIns="0" tIns="13335" rIns="0" bIns="0" rtlCol="0" vert="horz">
            <a:spAutoFit/>
          </a:bodyPr>
          <a:lstStyle/>
          <a:p>
            <a:pPr marL="214629">
              <a:lnSpc>
                <a:spcPct val="100000"/>
              </a:lnSpc>
              <a:spcBef>
                <a:spcPts val="105"/>
              </a:spcBef>
            </a:pPr>
            <a:r>
              <a:rPr dirty="0" spc="-15"/>
              <a:t>Exercises</a:t>
            </a:r>
            <a:r>
              <a:rPr dirty="0" spc="-30"/>
              <a:t> </a:t>
            </a:r>
            <a:r>
              <a:rPr dirty="0" spc="-5"/>
              <a:t>0.0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89204"/>
            <a:ext cx="9144000" cy="1828800"/>
          </a:xfrm>
          <a:custGeom>
            <a:avLst/>
            <a:gdLst/>
            <a:ahLst/>
            <a:cxnLst/>
            <a:rect l="l" t="t" r="r" b="b"/>
            <a:pathLst>
              <a:path w="9144000" h="1828800">
                <a:moveTo>
                  <a:pt x="9144000" y="0"/>
                </a:moveTo>
                <a:lnTo>
                  <a:pt x="0" y="0"/>
                </a:lnTo>
                <a:lnTo>
                  <a:pt x="0" y="1828800"/>
                </a:lnTo>
                <a:lnTo>
                  <a:pt x="9144000" y="1828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B3A1C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39973" y="761492"/>
            <a:ext cx="3442335" cy="124396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74930">
              <a:lnSpc>
                <a:spcPts val="4800"/>
              </a:lnSpc>
              <a:spcBef>
                <a:spcPts val="95"/>
              </a:spcBef>
            </a:pPr>
            <a:r>
              <a:rPr dirty="0" sz="4000" spc="-120" b="0">
                <a:solidFill>
                  <a:srgbClr val="FFFFFF"/>
                </a:solidFill>
                <a:latin typeface="Carlito"/>
                <a:cs typeface="Carlito"/>
              </a:rPr>
              <a:t>MATHEMATICS</a:t>
            </a:r>
            <a:r>
              <a:rPr dirty="0" sz="4000" spc="-150" b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4000" spc="-5" b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endParaRPr sz="4000">
              <a:latin typeface="Carlito"/>
              <a:cs typeface="Carlito"/>
            </a:endParaRPr>
          </a:p>
          <a:p>
            <a:pPr marL="12700">
              <a:lnSpc>
                <a:spcPts val="4800"/>
              </a:lnSpc>
            </a:pPr>
            <a:r>
              <a:rPr dirty="0" sz="4000" spc="-25">
                <a:solidFill>
                  <a:srgbClr val="0D0D0D"/>
                </a:solidFill>
              </a:rPr>
              <a:t>FIRST</a:t>
            </a:r>
            <a:r>
              <a:rPr dirty="0" sz="4000" spc="-114">
                <a:solidFill>
                  <a:srgbClr val="0D0D0D"/>
                </a:solidFill>
              </a:rPr>
              <a:t> </a:t>
            </a:r>
            <a:r>
              <a:rPr dirty="0" sz="4000" spc="-35">
                <a:solidFill>
                  <a:srgbClr val="0D0D0D"/>
                </a:solidFill>
              </a:rPr>
              <a:t>SEMESTER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2994660" y="2926079"/>
            <a:ext cx="5257800" cy="1623060"/>
          </a:xfrm>
          <a:prstGeom prst="rect">
            <a:avLst/>
          </a:prstGeom>
          <a:solidFill>
            <a:srgbClr val="9BBA58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3300">
              <a:latin typeface="Times New Roman"/>
              <a:cs typeface="Times New Roman"/>
            </a:endParaRPr>
          </a:p>
          <a:p>
            <a:pPr marL="1783714" marR="318770" indent="-1443355">
              <a:lnSpc>
                <a:spcPct val="100000"/>
              </a:lnSpc>
              <a:spcBef>
                <a:spcPts val="5"/>
              </a:spcBef>
            </a:pPr>
            <a:r>
              <a:rPr dirty="0" sz="3600" spc="-10" b="1">
                <a:latin typeface="Carlito"/>
                <a:cs typeface="Carlito"/>
              </a:rPr>
              <a:t>The </a:t>
            </a:r>
            <a:r>
              <a:rPr dirty="0" sz="3600" spc="-25" b="1">
                <a:latin typeface="Carlito"/>
                <a:cs typeface="Carlito"/>
              </a:rPr>
              <a:t>Real </a:t>
            </a:r>
            <a:r>
              <a:rPr dirty="0" sz="3600" spc="-20" b="1">
                <a:latin typeface="Carlito"/>
                <a:cs typeface="Carlito"/>
              </a:rPr>
              <a:t>Numbers </a:t>
            </a:r>
            <a:r>
              <a:rPr dirty="0" sz="3600" b="1">
                <a:latin typeface="Carlito"/>
                <a:cs typeface="Carlito"/>
              </a:rPr>
              <a:t>&amp;</a:t>
            </a:r>
            <a:r>
              <a:rPr dirty="0" sz="3600" spc="-180" b="1">
                <a:latin typeface="Carlito"/>
                <a:cs typeface="Carlito"/>
              </a:rPr>
              <a:t> </a:t>
            </a:r>
            <a:r>
              <a:rPr dirty="0" sz="3600" b="1">
                <a:latin typeface="Carlito"/>
                <a:cs typeface="Carlito"/>
              </a:rPr>
              <a:t>the  </a:t>
            </a:r>
            <a:r>
              <a:rPr dirty="0" sz="3600" spc="-25" b="1">
                <a:latin typeface="Carlito"/>
                <a:cs typeface="Carlito"/>
              </a:rPr>
              <a:t>Real</a:t>
            </a:r>
            <a:r>
              <a:rPr dirty="0" sz="3600" spc="65" b="1">
                <a:latin typeface="Carlito"/>
                <a:cs typeface="Carlito"/>
              </a:rPr>
              <a:t> </a:t>
            </a:r>
            <a:r>
              <a:rPr dirty="0" sz="3600" spc="-10" b="1">
                <a:latin typeface="Carlito"/>
                <a:cs typeface="Carlito"/>
              </a:rPr>
              <a:t>Line</a:t>
            </a:r>
            <a:endParaRPr sz="36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7447" y="5158740"/>
            <a:ext cx="7597140" cy="830580"/>
          </a:xfrm>
          <a:prstGeom prst="rect">
            <a:avLst/>
          </a:prstGeom>
          <a:solidFill>
            <a:srgbClr val="C4BC96"/>
          </a:solidFill>
        </p:spPr>
        <p:txBody>
          <a:bodyPr wrap="square" lIns="0" tIns="29845" rIns="0" bIns="0" rtlCol="0" vert="horz">
            <a:spAutoFit/>
          </a:bodyPr>
          <a:lstStyle/>
          <a:p>
            <a:pPr marL="90805">
              <a:lnSpc>
                <a:spcPts val="2870"/>
              </a:lnSpc>
              <a:spcBef>
                <a:spcPts val="235"/>
              </a:spcBef>
            </a:pPr>
            <a:r>
              <a:rPr dirty="0" sz="2400" spc="-15" b="1">
                <a:latin typeface="Carlito"/>
                <a:cs typeface="Carlito"/>
              </a:rPr>
              <a:t>By </a:t>
            </a:r>
            <a:r>
              <a:rPr dirty="0" sz="2400" spc="-80" b="1">
                <a:latin typeface="Carlito"/>
                <a:cs typeface="Carlito"/>
              </a:rPr>
              <a:t>Dr. </a:t>
            </a:r>
            <a:r>
              <a:rPr dirty="0" sz="2400" b="1">
                <a:latin typeface="Carlito"/>
                <a:cs typeface="Carlito"/>
              </a:rPr>
              <a:t>Shaimaa </a:t>
            </a:r>
            <a:r>
              <a:rPr dirty="0" sz="2400" spc="-5" b="1">
                <a:latin typeface="Carlito"/>
                <a:cs typeface="Carlito"/>
              </a:rPr>
              <a:t>Amen/Material Engineering</a:t>
            </a:r>
            <a:r>
              <a:rPr dirty="0" sz="2400" spc="55" b="1">
                <a:latin typeface="Carlito"/>
                <a:cs typeface="Carlito"/>
              </a:rPr>
              <a:t> </a:t>
            </a:r>
            <a:r>
              <a:rPr dirty="0" sz="2400" spc="-5" b="1">
                <a:latin typeface="Carlito"/>
                <a:cs typeface="Carlito"/>
              </a:rPr>
              <a:t>Department</a:t>
            </a:r>
            <a:endParaRPr sz="2400">
              <a:latin typeface="Carlito"/>
              <a:cs typeface="Carlito"/>
            </a:endParaRPr>
          </a:p>
          <a:p>
            <a:pPr marL="90805">
              <a:lnSpc>
                <a:spcPts val="2870"/>
              </a:lnSpc>
            </a:pPr>
            <a:r>
              <a:rPr dirty="0" sz="2400" spc="-10" b="1">
                <a:latin typeface="Carlito"/>
                <a:cs typeface="Carlito"/>
              </a:rPr>
              <a:t>1</a:t>
            </a:r>
            <a:r>
              <a:rPr dirty="0" baseline="24305" sz="2400" spc="-15" b="1">
                <a:latin typeface="Carlito"/>
                <a:cs typeface="Carlito"/>
              </a:rPr>
              <a:t>st </a:t>
            </a:r>
            <a:r>
              <a:rPr dirty="0" sz="2400" spc="-5" b="1">
                <a:latin typeface="Carlito"/>
                <a:cs typeface="Carlito"/>
              </a:rPr>
              <a:t>Grade/Calculus</a:t>
            </a:r>
            <a:r>
              <a:rPr dirty="0" sz="2400" spc="-175" b="1">
                <a:latin typeface="Carlito"/>
                <a:cs typeface="Carlito"/>
              </a:rPr>
              <a:t> </a:t>
            </a:r>
            <a:r>
              <a:rPr dirty="0" sz="2400" b="1">
                <a:latin typeface="Carlito"/>
                <a:cs typeface="Carlito"/>
              </a:rPr>
              <a:t>I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8210" y="2952750"/>
            <a:ext cx="1986280" cy="1588135"/>
          </a:xfrm>
          <a:prstGeom prst="rect">
            <a:avLst/>
          </a:prstGeom>
          <a:solidFill>
            <a:srgbClr val="622422"/>
          </a:solidFill>
          <a:ln w="25400">
            <a:solidFill>
              <a:srgbClr val="385D89"/>
            </a:solidFill>
          </a:ln>
        </p:spPr>
        <p:txBody>
          <a:bodyPr wrap="square" lIns="0" tIns="38862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060"/>
              </a:spcBef>
            </a:pPr>
            <a:r>
              <a:rPr dirty="0" sz="4800">
                <a:solidFill>
                  <a:srgbClr val="FFFFFF"/>
                </a:solidFill>
                <a:latin typeface="Carlito"/>
                <a:cs typeface="Carlito"/>
              </a:rPr>
              <a:t>02</a:t>
            </a:r>
            <a:endParaRPr sz="4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0835" y="999280"/>
            <a:ext cx="8611235" cy="505714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81280">
              <a:lnSpc>
                <a:spcPct val="100000"/>
              </a:lnSpc>
              <a:spcBef>
                <a:spcPts val="580"/>
              </a:spcBef>
            </a:pPr>
            <a:r>
              <a:rPr dirty="0" sz="2400">
                <a:latin typeface="Carlito"/>
                <a:cs typeface="Carlito"/>
              </a:rPr>
              <a:t>”This </a:t>
            </a:r>
            <a:r>
              <a:rPr dirty="0" sz="2400" spc="-5">
                <a:latin typeface="Carlito"/>
                <a:cs typeface="Carlito"/>
              </a:rPr>
              <a:t>section </a:t>
            </a:r>
            <a:r>
              <a:rPr dirty="0" sz="2400" spc="-25">
                <a:latin typeface="Carlito"/>
                <a:cs typeface="Carlito"/>
              </a:rPr>
              <a:t>reviews coordinates, </a:t>
            </a:r>
            <a:r>
              <a:rPr dirty="0" sz="2400">
                <a:latin typeface="Carlito"/>
                <a:cs typeface="Carlito"/>
              </a:rPr>
              <a:t>lines, and</a:t>
            </a:r>
            <a:r>
              <a:rPr dirty="0" sz="2400" spc="-110">
                <a:latin typeface="Carlito"/>
                <a:cs typeface="Carlito"/>
              </a:rPr>
              <a:t> </a:t>
            </a:r>
            <a:r>
              <a:rPr dirty="0" sz="2400" spc="-20">
                <a:latin typeface="Carlito"/>
                <a:cs typeface="Carlito"/>
              </a:rPr>
              <a:t>distance.</a:t>
            </a:r>
            <a:endParaRPr sz="2400">
              <a:latin typeface="Carlito"/>
              <a:cs typeface="Carlito"/>
            </a:endParaRPr>
          </a:p>
          <a:p>
            <a:pPr marL="254635">
              <a:lnSpc>
                <a:spcPct val="100000"/>
              </a:lnSpc>
              <a:spcBef>
                <a:spcPts val="560"/>
              </a:spcBef>
            </a:pPr>
            <a:r>
              <a:rPr dirty="0" sz="2800" spc="-250" b="1">
                <a:latin typeface="Times New Roman"/>
                <a:cs typeface="Times New Roman"/>
              </a:rPr>
              <a:t>CartesianCoordinatesin </a:t>
            </a:r>
            <a:r>
              <a:rPr dirty="0" sz="2800" spc="-125" b="1">
                <a:latin typeface="Times New Roman"/>
                <a:cs typeface="Times New Roman"/>
              </a:rPr>
              <a:t>the</a:t>
            </a:r>
            <a:r>
              <a:rPr dirty="0" sz="2800" spc="-240" b="1">
                <a:latin typeface="Times New Roman"/>
                <a:cs typeface="Times New Roman"/>
              </a:rPr>
              <a:t> </a:t>
            </a:r>
            <a:r>
              <a:rPr dirty="0" sz="2800" spc="-235" b="1">
                <a:latin typeface="Times New Roman"/>
                <a:cs typeface="Times New Roman"/>
              </a:rPr>
              <a:t>Plane:</a:t>
            </a:r>
            <a:endParaRPr sz="2800">
              <a:latin typeface="Times New Roman"/>
              <a:cs typeface="Times New Roman"/>
            </a:endParaRPr>
          </a:p>
          <a:p>
            <a:pPr marL="12700" marR="28575" indent="137160">
              <a:lnSpc>
                <a:spcPct val="98100"/>
              </a:lnSpc>
              <a:spcBef>
                <a:spcPts val="540"/>
              </a:spcBef>
            </a:pPr>
            <a:r>
              <a:rPr dirty="0" sz="2400" spc="-35">
                <a:latin typeface="Carlito"/>
                <a:cs typeface="Carlito"/>
              </a:rPr>
              <a:t>draw </a:t>
            </a:r>
            <a:r>
              <a:rPr dirty="0" sz="2400" spc="-20">
                <a:latin typeface="Carlito"/>
                <a:cs typeface="Carlito"/>
              </a:rPr>
              <a:t>two </a:t>
            </a:r>
            <a:r>
              <a:rPr dirty="0" sz="2400" spc="-10">
                <a:latin typeface="Carlito"/>
                <a:cs typeface="Carlito"/>
              </a:rPr>
              <a:t>perpendicular </a:t>
            </a:r>
            <a:r>
              <a:rPr dirty="0" sz="2400" spc="-25">
                <a:latin typeface="Carlito"/>
                <a:cs typeface="Carlito"/>
              </a:rPr>
              <a:t>coordinate </a:t>
            </a:r>
            <a:r>
              <a:rPr dirty="0" sz="2400">
                <a:latin typeface="Carlito"/>
                <a:cs typeface="Carlito"/>
              </a:rPr>
              <a:t>lines </a:t>
            </a:r>
            <a:r>
              <a:rPr dirty="0" sz="2400" spc="-20">
                <a:latin typeface="Carlito"/>
                <a:cs typeface="Carlito"/>
              </a:rPr>
              <a:t>that intersect </a:t>
            </a:r>
            <a:r>
              <a:rPr dirty="0" sz="2400" spc="-25">
                <a:latin typeface="Carlito"/>
                <a:cs typeface="Carlito"/>
              </a:rPr>
              <a:t>at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20">
                <a:latin typeface="Carlito"/>
                <a:cs typeface="Carlito"/>
              </a:rPr>
              <a:t>0-point  </a:t>
            </a:r>
            <a:r>
              <a:rPr dirty="0" sz="2400" spc="-5">
                <a:latin typeface="Carlito"/>
                <a:cs typeface="Carlito"/>
              </a:rPr>
              <a:t>of </a:t>
            </a:r>
            <a:r>
              <a:rPr dirty="0" sz="2400">
                <a:latin typeface="Carlito"/>
                <a:cs typeface="Carlito"/>
              </a:rPr>
              <a:t>each line. </a:t>
            </a:r>
            <a:r>
              <a:rPr dirty="0" sz="2400" spc="-5">
                <a:latin typeface="Carlito"/>
                <a:cs typeface="Carlito"/>
              </a:rPr>
              <a:t>These </a:t>
            </a:r>
            <a:r>
              <a:rPr dirty="0" sz="2400">
                <a:latin typeface="Carlito"/>
                <a:cs typeface="Carlito"/>
              </a:rPr>
              <a:t>lines </a:t>
            </a:r>
            <a:r>
              <a:rPr dirty="0" sz="2400" spc="-20">
                <a:latin typeface="Carlito"/>
                <a:cs typeface="Carlito"/>
              </a:rPr>
              <a:t>are </a:t>
            </a:r>
            <a:r>
              <a:rPr dirty="0" sz="2400" spc="-5">
                <a:latin typeface="Carlito"/>
                <a:cs typeface="Carlito"/>
              </a:rPr>
              <a:t>called </a:t>
            </a:r>
            <a:r>
              <a:rPr dirty="0" sz="2400" spc="-25" b="1">
                <a:latin typeface="Carlito"/>
                <a:cs typeface="Carlito"/>
              </a:rPr>
              <a:t>coordinate </a:t>
            </a:r>
            <a:r>
              <a:rPr dirty="0" sz="2400" spc="-40" b="1">
                <a:latin typeface="Carlito"/>
                <a:cs typeface="Carlito"/>
              </a:rPr>
              <a:t>axes </a:t>
            </a:r>
            <a:r>
              <a:rPr dirty="0" sz="2400">
                <a:latin typeface="Carlito"/>
                <a:cs typeface="Carlito"/>
              </a:rPr>
              <a:t>in the </a:t>
            </a:r>
            <a:r>
              <a:rPr dirty="0" sz="2400" spc="-5">
                <a:latin typeface="Carlito"/>
                <a:cs typeface="Carlito"/>
              </a:rPr>
              <a:t>plane. </a:t>
            </a:r>
            <a:r>
              <a:rPr dirty="0" sz="2400" spc="-10">
                <a:latin typeface="Carlito"/>
                <a:cs typeface="Carlito"/>
              </a:rPr>
              <a:t>On 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25">
                <a:latin typeface="Carlito"/>
                <a:cs typeface="Carlito"/>
              </a:rPr>
              <a:t>horizontal </a:t>
            </a:r>
            <a:r>
              <a:rPr dirty="0" sz="2500" spc="-40" i="1">
                <a:latin typeface="Trebuchet MS"/>
                <a:cs typeface="Trebuchet MS"/>
              </a:rPr>
              <a:t>x</a:t>
            </a:r>
            <a:r>
              <a:rPr dirty="0" sz="2400" spc="-40">
                <a:latin typeface="Carlito"/>
                <a:cs typeface="Carlito"/>
              </a:rPr>
              <a:t>-axis, </a:t>
            </a:r>
            <a:r>
              <a:rPr dirty="0" sz="2400" spc="-20">
                <a:latin typeface="Carlito"/>
                <a:cs typeface="Carlito"/>
              </a:rPr>
              <a:t>numbers are </a:t>
            </a:r>
            <a:r>
              <a:rPr dirty="0" sz="2400" spc="-15">
                <a:latin typeface="Carlito"/>
                <a:cs typeface="Carlito"/>
              </a:rPr>
              <a:t>denoted by </a:t>
            </a:r>
            <a:r>
              <a:rPr dirty="0" sz="2500" spc="-5" i="1">
                <a:latin typeface="Trebuchet MS"/>
                <a:cs typeface="Trebuchet MS"/>
              </a:rPr>
              <a:t>x </a:t>
            </a:r>
            <a:r>
              <a:rPr dirty="0" sz="2400" spc="-5">
                <a:latin typeface="Carlito"/>
                <a:cs typeface="Carlito"/>
              </a:rPr>
              <a:t>increase </a:t>
            </a:r>
            <a:r>
              <a:rPr dirty="0" sz="2400" spc="-20">
                <a:latin typeface="Carlito"/>
                <a:cs typeface="Carlito"/>
              </a:rPr>
              <a:t>to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right.  On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20">
                <a:latin typeface="Carlito"/>
                <a:cs typeface="Carlito"/>
              </a:rPr>
              <a:t>vertical </a:t>
            </a:r>
            <a:r>
              <a:rPr dirty="0" sz="2500" spc="-35" i="1">
                <a:latin typeface="Trebuchet MS"/>
                <a:cs typeface="Trebuchet MS"/>
              </a:rPr>
              <a:t>y</a:t>
            </a:r>
            <a:r>
              <a:rPr dirty="0" sz="2400" spc="-35">
                <a:latin typeface="Carlito"/>
                <a:cs typeface="Carlito"/>
              </a:rPr>
              <a:t>-axis, </a:t>
            </a:r>
            <a:r>
              <a:rPr dirty="0" sz="2400" spc="-20">
                <a:latin typeface="Carlito"/>
                <a:cs typeface="Carlito"/>
              </a:rPr>
              <a:t>numbers are </a:t>
            </a:r>
            <a:r>
              <a:rPr dirty="0" sz="2400" spc="-15">
                <a:latin typeface="Carlito"/>
                <a:cs typeface="Carlito"/>
              </a:rPr>
              <a:t>denoted by </a:t>
            </a:r>
            <a:r>
              <a:rPr dirty="0" sz="2500" spc="-5" i="1">
                <a:latin typeface="Trebuchet MS"/>
                <a:cs typeface="Trebuchet MS"/>
              </a:rPr>
              <a:t>y</a:t>
            </a:r>
            <a:r>
              <a:rPr dirty="0" sz="2500" spc="-395" i="1">
                <a:latin typeface="Trebuchet MS"/>
                <a:cs typeface="Trebuchet MS"/>
              </a:rPr>
              <a:t> </a:t>
            </a:r>
            <a:r>
              <a:rPr dirty="0" sz="2400">
                <a:latin typeface="Carlito"/>
                <a:cs typeface="Carlito"/>
              </a:rPr>
              <a:t>and </a:t>
            </a:r>
            <a:r>
              <a:rPr dirty="0" sz="2400" spc="-5">
                <a:latin typeface="Carlito"/>
                <a:cs typeface="Carlito"/>
              </a:rPr>
              <a:t>increase </a:t>
            </a:r>
            <a:r>
              <a:rPr dirty="0" sz="2400" spc="-25">
                <a:latin typeface="Carlito"/>
                <a:cs typeface="Carlito"/>
              </a:rPr>
              <a:t>upward  </a:t>
            </a:r>
            <a:r>
              <a:rPr dirty="0" sz="2500" spc="-160" i="1">
                <a:latin typeface="Trebuchet MS"/>
                <a:cs typeface="Trebuchet MS"/>
              </a:rPr>
              <a:t>(Figure </a:t>
            </a:r>
            <a:r>
              <a:rPr dirty="0" sz="2500" spc="-140" i="1">
                <a:latin typeface="Trebuchet MS"/>
                <a:cs typeface="Trebuchet MS"/>
              </a:rPr>
              <a:t>1). </a:t>
            </a:r>
            <a:r>
              <a:rPr dirty="0" sz="2400" spc="-5">
                <a:latin typeface="Carlito"/>
                <a:cs typeface="Carlito"/>
              </a:rPr>
              <a:t>Thus </a:t>
            </a:r>
            <a:r>
              <a:rPr dirty="0" sz="2400" spc="-20">
                <a:latin typeface="Carlito"/>
                <a:cs typeface="Carlito"/>
              </a:rPr>
              <a:t>“upward” </a:t>
            </a:r>
            <a:r>
              <a:rPr dirty="0" sz="2400">
                <a:latin typeface="Carlito"/>
                <a:cs typeface="Carlito"/>
              </a:rPr>
              <a:t>and </a:t>
            </a:r>
            <a:r>
              <a:rPr dirty="0" sz="2400" spc="-20">
                <a:latin typeface="Carlito"/>
                <a:cs typeface="Carlito"/>
              </a:rPr>
              <a:t>“to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10">
                <a:latin typeface="Carlito"/>
                <a:cs typeface="Carlito"/>
              </a:rPr>
              <a:t>right” </a:t>
            </a:r>
            <a:r>
              <a:rPr dirty="0" sz="2400" spc="-20">
                <a:latin typeface="Carlito"/>
                <a:cs typeface="Carlito"/>
              </a:rPr>
              <a:t>are positive directions,  </a:t>
            </a:r>
            <a:r>
              <a:rPr dirty="0" sz="2400" spc="-5">
                <a:latin typeface="Carlito"/>
                <a:cs typeface="Carlito"/>
              </a:rPr>
              <a:t>whereas </a:t>
            </a:r>
            <a:r>
              <a:rPr dirty="0" sz="2400" spc="-45">
                <a:latin typeface="Carlito"/>
                <a:cs typeface="Carlito"/>
              </a:rPr>
              <a:t>“downward” </a:t>
            </a:r>
            <a:r>
              <a:rPr dirty="0" sz="2400">
                <a:latin typeface="Carlito"/>
                <a:cs typeface="Carlito"/>
              </a:rPr>
              <a:t>and </a:t>
            </a:r>
            <a:r>
              <a:rPr dirty="0" sz="2400" spc="-20">
                <a:latin typeface="Carlito"/>
                <a:cs typeface="Carlito"/>
              </a:rPr>
              <a:t>“to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20">
                <a:latin typeface="Carlito"/>
                <a:cs typeface="Carlito"/>
              </a:rPr>
              <a:t>left” </a:t>
            </a:r>
            <a:r>
              <a:rPr dirty="0" sz="2400" spc="-20">
                <a:latin typeface="Carlito"/>
                <a:cs typeface="Carlito"/>
              </a:rPr>
              <a:t>are considered </a:t>
            </a:r>
            <a:r>
              <a:rPr dirty="0" sz="2400">
                <a:latin typeface="Carlito"/>
                <a:cs typeface="Carlito"/>
              </a:rPr>
              <a:t>as</a:t>
            </a:r>
            <a:r>
              <a:rPr dirty="0" sz="2400" spc="-145">
                <a:latin typeface="Carlito"/>
                <a:cs typeface="Carlito"/>
              </a:rPr>
              <a:t> </a:t>
            </a:r>
            <a:r>
              <a:rPr dirty="0" sz="2400" spc="-25">
                <a:latin typeface="Carlito"/>
                <a:cs typeface="Carlito"/>
              </a:rPr>
              <a:t>negative.</a:t>
            </a:r>
            <a:endParaRPr sz="2400">
              <a:latin typeface="Carlito"/>
              <a:cs typeface="Carlito"/>
            </a:endParaRPr>
          </a:p>
          <a:p>
            <a:pPr marL="12700" marR="5080">
              <a:lnSpc>
                <a:spcPct val="98000"/>
              </a:lnSpc>
              <a:spcBef>
                <a:spcPts val="35"/>
              </a:spcBef>
            </a:pPr>
            <a:r>
              <a:rPr dirty="0" sz="2400" spc="-5">
                <a:latin typeface="Carlito"/>
                <a:cs typeface="Carlito"/>
              </a:rPr>
              <a:t>The </a:t>
            </a:r>
            <a:r>
              <a:rPr dirty="0" sz="2400" b="1">
                <a:latin typeface="Carlito"/>
                <a:cs typeface="Carlito"/>
              </a:rPr>
              <a:t>origin </a:t>
            </a:r>
            <a:r>
              <a:rPr dirty="0" sz="2500" spc="-35" i="1">
                <a:latin typeface="Trebuchet MS"/>
                <a:cs typeface="Trebuchet MS"/>
              </a:rPr>
              <a:t>O</a:t>
            </a:r>
            <a:r>
              <a:rPr dirty="0" sz="2400" spc="-35">
                <a:latin typeface="Carlito"/>
                <a:cs typeface="Carlito"/>
              </a:rPr>
              <a:t>, </a:t>
            </a:r>
            <a:r>
              <a:rPr dirty="0" sz="2400" spc="-5">
                <a:latin typeface="Carlito"/>
                <a:cs typeface="Carlito"/>
              </a:rPr>
              <a:t>of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25">
                <a:latin typeface="Carlito"/>
                <a:cs typeface="Carlito"/>
              </a:rPr>
              <a:t>coordinate </a:t>
            </a:r>
            <a:r>
              <a:rPr dirty="0" sz="2400" spc="-45">
                <a:latin typeface="Carlito"/>
                <a:cs typeface="Carlito"/>
              </a:rPr>
              <a:t>system </a:t>
            </a:r>
            <a:r>
              <a:rPr dirty="0" sz="2400">
                <a:latin typeface="Carlito"/>
                <a:cs typeface="Carlito"/>
              </a:rPr>
              <a:t>is the </a:t>
            </a:r>
            <a:r>
              <a:rPr dirty="0" sz="2400" spc="-20">
                <a:latin typeface="Carlito"/>
                <a:cs typeface="Carlito"/>
              </a:rPr>
              <a:t>point </a:t>
            </a:r>
            <a:r>
              <a:rPr dirty="0" sz="2400">
                <a:latin typeface="Carlito"/>
                <a:cs typeface="Carlito"/>
              </a:rPr>
              <a:t>in the </a:t>
            </a:r>
            <a:r>
              <a:rPr dirty="0" sz="2400" spc="-15">
                <a:latin typeface="Carlito"/>
                <a:cs typeface="Carlito"/>
              </a:rPr>
              <a:t>plane </a:t>
            </a:r>
            <a:r>
              <a:rPr dirty="0" sz="2400" spc="-20">
                <a:latin typeface="Carlito"/>
                <a:cs typeface="Carlito"/>
              </a:rPr>
              <a:t>where  </a:t>
            </a:r>
            <a:r>
              <a:rPr dirty="0" sz="2500" spc="-5" i="1">
                <a:latin typeface="Trebuchet MS"/>
                <a:cs typeface="Trebuchet MS"/>
              </a:rPr>
              <a:t>x </a:t>
            </a:r>
            <a:r>
              <a:rPr dirty="0" sz="2400">
                <a:latin typeface="Carlito"/>
                <a:cs typeface="Carlito"/>
              </a:rPr>
              <a:t>and </a:t>
            </a:r>
            <a:r>
              <a:rPr dirty="0" sz="2500" spc="-5" i="1">
                <a:latin typeface="Trebuchet MS"/>
                <a:cs typeface="Trebuchet MS"/>
              </a:rPr>
              <a:t>y </a:t>
            </a:r>
            <a:r>
              <a:rPr dirty="0" sz="2400" spc="-20">
                <a:latin typeface="Carlito"/>
                <a:cs typeface="Carlito"/>
              </a:rPr>
              <a:t>are </a:t>
            </a:r>
            <a:r>
              <a:rPr dirty="0" sz="2400" spc="-5">
                <a:latin typeface="Carlito"/>
                <a:cs typeface="Carlito"/>
              </a:rPr>
              <a:t>both </a:t>
            </a:r>
            <a:r>
              <a:rPr dirty="0" sz="2400" spc="-40">
                <a:latin typeface="Carlito"/>
                <a:cs typeface="Carlito"/>
              </a:rPr>
              <a:t>zero. </a:t>
            </a:r>
            <a:r>
              <a:rPr dirty="0" sz="2400">
                <a:latin typeface="Carlito"/>
                <a:cs typeface="Carlito"/>
              </a:rPr>
              <a:t>If </a:t>
            </a:r>
            <a:r>
              <a:rPr dirty="0" sz="2500" spc="-5" i="1">
                <a:latin typeface="Trebuchet MS"/>
                <a:cs typeface="Trebuchet MS"/>
              </a:rPr>
              <a:t>P </a:t>
            </a:r>
            <a:r>
              <a:rPr dirty="0" sz="2400">
                <a:latin typeface="Carlito"/>
                <a:cs typeface="Carlito"/>
              </a:rPr>
              <a:t>is </a:t>
            </a:r>
            <a:r>
              <a:rPr dirty="0" sz="2400" spc="-35">
                <a:latin typeface="Carlito"/>
                <a:cs typeface="Carlito"/>
              </a:rPr>
              <a:t>any </a:t>
            </a:r>
            <a:r>
              <a:rPr dirty="0" sz="2400" spc="-20">
                <a:latin typeface="Carlito"/>
                <a:cs typeface="Carlito"/>
              </a:rPr>
              <a:t>point </a:t>
            </a:r>
            <a:r>
              <a:rPr dirty="0" sz="2400">
                <a:latin typeface="Carlito"/>
                <a:cs typeface="Carlito"/>
              </a:rPr>
              <a:t>in the </a:t>
            </a:r>
            <a:r>
              <a:rPr dirty="0" sz="2400" spc="-15">
                <a:latin typeface="Carlito"/>
                <a:cs typeface="Carlito"/>
              </a:rPr>
              <a:t>plane </a:t>
            </a:r>
            <a:r>
              <a:rPr dirty="0" sz="2400" spc="-5">
                <a:latin typeface="Carlito"/>
                <a:cs typeface="Carlito"/>
              </a:rPr>
              <a:t>write </a:t>
            </a:r>
            <a:r>
              <a:rPr dirty="0" sz="2500" spc="-60" i="1">
                <a:latin typeface="Trebuchet MS"/>
                <a:cs typeface="Trebuchet MS"/>
              </a:rPr>
              <a:t>P</a:t>
            </a:r>
            <a:r>
              <a:rPr dirty="0" sz="2400" spc="-60">
                <a:latin typeface="Carlito"/>
                <a:cs typeface="Carlito"/>
              </a:rPr>
              <a:t>(</a:t>
            </a:r>
            <a:r>
              <a:rPr dirty="0" sz="2500" spc="-60" i="1">
                <a:latin typeface="Trebuchet MS"/>
                <a:cs typeface="Trebuchet MS"/>
              </a:rPr>
              <a:t>a</a:t>
            </a:r>
            <a:r>
              <a:rPr dirty="0" sz="2400" spc="-60">
                <a:latin typeface="Carlito"/>
                <a:cs typeface="Carlito"/>
              </a:rPr>
              <a:t>, </a:t>
            </a:r>
            <a:r>
              <a:rPr dirty="0" sz="2500" spc="-35" i="1">
                <a:latin typeface="Trebuchet MS"/>
                <a:cs typeface="Trebuchet MS"/>
              </a:rPr>
              <a:t>b</a:t>
            </a:r>
            <a:r>
              <a:rPr dirty="0" sz="2400" spc="-35">
                <a:latin typeface="Carlito"/>
                <a:cs typeface="Carlito"/>
              </a:rPr>
              <a:t>). </a:t>
            </a:r>
            <a:r>
              <a:rPr dirty="0" sz="2400" spc="-5">
                <a:latin typeface="Carlito"/>
                <a:cs typeface="Carlito"/>
              </a:rPr>
              <a:t>This  </a:t>
            </a:r>
            <a:r>
              <a:rPr dirty="0" sz="2400" spc="-25">
                <a:latin typeface="Carlito"/>
                <a:cs typeface="Carlito"/>
              </a:rPr>
              <a:t>coordinate </a:t>
            </a:r>
            <a:r>
              <a:rPr dirty="0" sz="2400" spc="-45">
                <a:latin typeface="Carlito"/>
                <a:cs typeface="Carlito"/>
              </a:rPr>
              <a:t>system </a:t>
            </a:r>
            <a:r>
              <a:rPr dirty="0" sz="2400">
                <a:latin typeface="Carlito"/>
                <a:cs typeface="Carlito"/>
              </a:rPr>
              <a:t>is </a:t>
            </a:r>
            <a:r>
              <a:rPr dirty="0" sz="2400" spc="-5">
                <a:latin typeface="Carlito"/>
                <a:cs typeface="Carlito"/>
              </a:rPr>
              <a:t>called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20" b="1">
                <a:latin typeface="Carlito"/>
                <a:cs typeface="Carlito"/>
              </a:rPr>
              <a:t>rectangular </a:t>
            </a:r>
            <a:r>
              <a:rPr dirty="0" sz="2400" spc="-25" b="1">
                <a:latin typeface="Carlito"/>
                <a:cs typeface="Carlito"/>
              </a:rPr>
              <a:t>coordinate </a:t>
            </a:r>
            <a:r>
              <a:rPr dirty="0" sz="2400" spc="-40" b="1">
                <a:latin typeface="Carlito"/>
                <a:cs typeface="Carlito"/>
              </a:rPr>
              <a:t>system </a:t>
            </a:r>
            <a:r>
              <a:rPr dirty="0" sz="2400" spc="-10">
                <a:latin typeface="Carlito"/>
                <a:cs typeface="Carlito"/>
              </a:rPr>
              <a:t>or  </a:t>
            </a:r>
            <a:r>
              <a:rPr dirty="0" sz="2400" spc="-15" b="1">
                <a:latin typeface="Carlito"/>
                <a:cs typeface="Carlito"/>
              </a:rPr>
              <a:t>Cartesian </a:t>
            </a:r>
            <a:r>
              <a:rPr dirty="0" sz="2400" spc="-25" b="1">
                <a:latin typeface="Carlito"/>
                <a:cs typeface="Carlito"/>
              </a:rPr>
              <a:t>coordinate </a:t>
            </a:r>
            <a:r>
              <a:rPr dirty="0" sz="2400" spc="-40" b="1">
                <a:latin typeface="Carlito"/>
                <a:cs typeface="Carlito"/>
              </a:rPr>
              <a:t>system </a:t>
            </a:r>
            <a:r>
              <a:rPr dirty="0" sz="2400">
                <a:latin typeface="Carlito"/>
                <a:cs typeface="Carlito"/>
              </a:rPr>
              <a:t>this </a:t>
            </a:r>
            <a:r>
              <a:rPr dirty="0" sz="2400" spc="-25">
                <a:latin typeface="Carlito"/>
                <a:cs typeface="Carlito"/>
              </a:rPr>
              <a:t>coordinate </a:t>
            </a:r>
            <a:r>
              <a:rPr dirty="0" sz="2400" spc="-5">
                <a:latin typeface="Carlito"/>
                <a:cs typeface="Carlito"/>
              </a:rPr>
              <a:t>divide </a:t>
            </a:r>
            <a:r>
              <a:rPr dirty="0" sz="2400">
                <a:latin typeface="Carlito"/>
                <a:cs typeface="Carlito"/>
              </a:rPr>
              <a:t>the </a:t>
            </a:r>
            <a:r>
              <a:rPr dirty="0" sz="2400" spc="-5">
                <a:latin typeface="Carlito"/>
                <a:cs typeface="Carlito"/>
              </a:rPr>
              <a:t>plane </a:t>
            </a:r>
            <a:r>
              <a:rPr dirty="0" sz="2400" spc="-35">
                <a:latin typeface="Carlito"/>
                <a:cs typeface="Carlito"/>
              </a:rPr>
              <a:t>into four  </a:t>
            </a:r>
            <a:r>
              <a:rPr dirty="0" sz="2400" spc="-5">
                <a:latin typeface="Carlito"/>
                <a:cs typeface="Carlito"/>
              </a:rPr>
              <a:t>regions called </a:t>
            </a:r>
            <a:r>
              <a:rPr dirty="0" sz="2400" spc="-25" b="1">
                <a:latin typeface="Carlito"/>
                <a:cs typeface="Carlito"/>
              </a:rPr>
              <a:t>quadrants</a:t>
            </a:r>
            <a:r>
              <a:rPr dirty="0" sz="2400" spc="-25">
                <a:latin typeface="Carlito"/>
                <a:cs typeface="Carlito"/>
              </a:rPr>
              <a:t>, </a:t>
            </a:r>
            <a:r>
              <a:rPr dirty="0" sz="2400">
                <a:latin typeface="Carlito"/>
                <a:cs typeface="Carlito"/>
              </a:rPr>
              <a:t>as </a:t>
            </a:r>
            <a:r>
              <a:rPr dirty="0" sz="2400" spc="-15">
                <a:latin typeface="Carlito"/>
                <a:cs typeface="Carlito"/>
              </a:rPr>
              <a:t>shown </a:t>
            </a:r>
            <a:r>
              <a:rPr dirty="0" sz="2400">
                <a:latin typeface="Carlito"/>
                <a:cs typeface="Carlito"/>
              </a:rPr>
              <a:t>in </a:t>
            </a:r>
            <a:r>
              <a:rPr dirty="0" sz="2500" spc="-155" i="1">
                <a:latin typeface="Trebuchet MS"/>
                <a:cs typeface="Trebuchet MS"/>
              </a:rPr>
              <a:t>Figure</a:t>
            </a:r>
            <a:r>
              <a:rPr dirty="0" sz="2500" spc="-495" i="1">
                <a:latin typeface="Trebuchet MS"/>
                <a:cs typeface="Trebuchet MS"/>
              </a:rPr>
              <a:t> </a:t>
            </a:r>
            <a:r>
              <a:rPr dirty="0" sz="2500" spc="-30" i="1">
                <a:latin typeface="Trebuchet MS"/>
                <a:cs typeface="Trebuchet MS"/>
              </a:rPr>
              <a:t>2</a:t>
            </a:r>
            <a:r>
              <a:rPr dirty="0" sz="2400" spc="-30">
                <a:latin typeface="Carlito"/>
                <a:cs typeface="Carlito"/>
              </a:rPr>
              <a:t>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0876" y="228600"/>
            <a:ext cx="8763000" cy="779145"/>
          </a:xfrm>
          <a:prstGeom prst="rect"/>
          <a:solidFill>
            <a:srgbClr val="00AEEE"/>
          </a:solidFill>
        </p:spPr>
        <p:txBody>
          <a:bodyPr wrap="square" lIns="0" tIns="0" rIns="0" bIns="0" rtlCol="0" vert="horz">
            <a:spAutoFit/>
          </a:bodyPr>
          <a:lstStyle/>
          <a:p>
            <a:pPr marL="92710">
              <a:lnSpc>
                <a:spcPts val="5140"/>
              </a:lnSpc>
            </a:pPr>
            <a:r>
              <a:rPr dirty="0" sz="4400" spc="-5" b="0">
                <a:latin typeface="Carlito"/>
                <a:cs typeface="Carlito"/>
              </a:rPr>
              <a:t>Lines</a:t>
            </a:r>
            <a:endParaRPr sz="4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37132" y="487680"/>
            <a:ext cx="5192268" cy="40843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62813" y="4667758"/>
            <a:ext cx="8613140" cy="6362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latin typeface="Arial"/>
                <a:cs typeface="Arial"/>
              </a:rPr>
              <a:t>Figuer 1</a:t>
            </a:r>
            <a:r>
              <a:rPr dirty="0" sz="2000">
                <a:latin typeface="Arial"/>
                <a:cs typeface="Arial"/>
              </a:rPr>
              <a:t>. Cartesian coordinates in the plane are based on </a:t>
            </a:r>
            <a:r>
              <a:rPr dirty="0" sz="2000" spc="-5">
                <a:latin typeface="Arial"/>
                <a:cs typeface="Arial"/>
              </a:rPr>
              <a:t>two</a:t>
            </a:r>
            <a:r>
              <a:rPr dirty="0" sz="2000" spc="-3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perpendicular  axes intersecting at the</a:t>
            </a:r>
            <a:r>
              <a:rPr dirty="0" sz="2000" spc="-19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origin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81200" y="381000"/>
            <a:ext cx="4876800" cy="4191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8130" y="4819853"/>
            <a:ext cx="8999855" cy="12458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latin typeface="Arial"/>
                <a:cs typeface="Arial"/>
              </a:rPr>
              <a:t>Figure 2. </a:t>
            </a:r>
            <a:r>
              <a:rPr dirty="0" sz="2000" spc="-10">
                <a:latin typeface="Arial"/>
                <a:cs typeface="Arial"/>
              </a:rPr>
              <a:t>Points </a:t>
            </a:r>
            <a:r>
              <a:rPr dirty="0" sz="2000">
                <a:latin typeface="Arial"/>
                <a:cs typeface="Arial"/>
              </a:rPr>
              <a:t>labeled </a:t>
            </a:r>
            <a:r>
              <a:rPr dirty="0" sz="2000" spc="-5">
                <a:latin typeface="Arial"/>
                <a:cs typeface="Arial"/>
              </a:rPr>
              <a:t>in the </a:t>
            </a:r>
            <a:r>
              <a:rPr dirty="0" sz="2000" spc="-10">
                <a:latin typeface="Arial"/>
                <a:cs typeface="Arial"/>
              </a:rPr>
              <a:t>xy-coordinate </a:t>
            </a:r>
            <a:r>
              <a:rPr dirty="0" sz="2000" spc="-5">
                <a:latin typeface="Arial"/>
                <a:cs typeface="Arial"/>
              </a:rPr>
              <a:t>or Cartesian </a:t>
            </a:r>
            <a:r>
              <a:rPr dirty="0" sz="2000">
                <a:latin typeface="Arial"/>
                <a:cs typeface="Arial"/>
              </a:rPr>
              <a:t>plane. </a:t>
            </a:r>
            <a:r>
              <a:rPr dirty="0" sz="2000" spc="-5">
                <a:latin typeface="Arial"/>
                <a:cs typeface="Arial"/>
              </a:rPr>
              <a:t>The </a:t>
            </a:r>
            <a:r>
              <a:rPr dirty="0" sz="2000" spc="-10">
                <a:latin typeface="Arial"/>
                <a:cs typeface="Arial"/>
              </a:rPr>
              <a:t>points on  </a:t>
            </a:r>
            <a:r>
              <a:rPr dirty="0" sz="2000">
                <a:latin typeface="Arial"/>
                <a:cs typeface="Arial"/>
              </a:rPr>
              <a:t>the axes all have </a:t>
            </a:r>
            <a:r>
              <a:rPr dirty="0" sz="2000" spc="-10">
                <a:latin typeface="Arial"/>
                <a:cs typeface="Arial"/>
              </a:rPr>
              <a:t>coordinate </a:t>
            </a:r>
            <a:r>
              <a:rPr dirty="0" sz="2000">
                <a:latin typeface="Arial"/>
                <a:cs typeface="Arial"/>
              </a:rPr>
              <a:t>pairs </a:t>
            </a:r>
            <a:r>
              <a:rPr dirty="0" sz="2000" spc="-5">
                <a:latin typeface="Arial"/>
                <a:cs typeface="Arial"/>
              </a:rPr>
              <a:t>but are </a:t>
            </a:r>
            <a:r>
              <a:rPr dirty="0" sz="2000">
                <a:latin typeface="Arial"/>
                <a:cs typeface="Arial"/>
              </a:rPr>
              <a:t>usually labeled with single real  numbers, </a:t>
            </a:r>
            <a:r>
              <a:rPr dirty="0" sz="2000" spc="-5">
                <a:latin typeface="Arial"/>
                <a:cs typeface="Arial"/>
              </a:rPr>
              <a:t>(so </a:t>
            </a:r>
            <a:r>
              <a:rPr dirty="0" sz="2000">
                <a:latin typeface="Arial"/>
                <a:cs typeface="Arial"/>
              </a:rPr>
              <a:t>(1, </a:t>
            </a:r>
            <a:r>
              <a:rPr dirty="0" sz="2000" spc="-15">
                <a:latin typeface="Arial"/>
                <a:cs typeface="Arial"/>
              </a:rPr>
              <a:t>0) </a:t>
            </a:r>
            <a:r>
              <a:rPr dirty="0" sz="2000">
                <a:latin typeface="Arial"/>
                <a:cs typeface="Arial"/>
              </a:rPr>
              <a:t>on </a:t>
            </a:r>
            <a:r>
              <a:rPr dirty="0" sz="2000" spc="-10">
                <a:latin typeface="Arial"/>
                <a:cs typeface="Arial"/>
              </a:rPr>
              <a:t>the </a:t>
            </a:r>
            <a:r>
              <a:rPr dirty="0" sz="2000">
                <a:latin typeface="Arial"/>
                <a:cs typeface="Arial"/>
              </a:rPr>
              <a:t>x-axis </a:t>
            </a:r>
            <a:r>
              <a:rPr dirty="0" sz="2000" spc="-10">
                <a:latin typeface="Arial"/>
                <a:cs typeface="Arial"/>
              </a:rPr>
              <a:t>is </a:t>
            </a:r>
            <a:r>
              <a:rPr dirty="0" sz="2000">
                <a:latin typeface="Arial"/>
                <a:cs typeface="Arial"/>
              </a:rPr>
              <a:t>labeled as </a:t>
            </a:r>
            <a:r>
              <a:rPr dirty="0" sz="2000" spc="-10">
                <a:latin typeface="Arial"/>
                <a:cs typeface="Arial"/>
              </a:rPr>
              <a:t>1). </a:t>
            </a:r>
            <a:r>
              <a:rPr dirty="0" sz="2000">
                <a:latin typeface="Arial"/>
                <a:cs typeface="Arial"/>
              </a:rPr>
              <a:t>Notice </a:t>
            </a:r>
            <a:r>
              <a:rPr dirty="0" sz="2000" spc="-10">
                <a:latin typeface="Arial"/>
                <a:cs typeface="Arial"/>
              </a:rPr>
              <a:t>the </a:t>
            </a:r>
            <a:r>
              <a:rPr dirty="0" sz="2000" spc="-5">
                <a:latin typeface="Arial"/>
                <a:cs typeface="Arial"/>
              </a:rPr>
              <a:t>coordinate </a:t>
            </a:r>
            <a:r>
              <a:rPr dirty="0" sz="2000">
                <a:latin typeface="Arial"/>
                <a:cs typeface="Arial"/>
              </a:rPr>
              <a:t>sign  patterns of the</a:t>
            </a:r>
            <a:r>
              <a:rPr dirty="0" sz="2000" spc="-1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quadrants.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05740" y="329184"/>
            <a:ext cx="8696325" cy="6413500"/>
            <a:chOff x="205740" y="329184"/>
            <a:chExt cx="8696325" cy="6413500"/>
          </a:xfrm>
        </p:grpSpPr>
        <p:sp>
          <p:nvSpPr>
            <p:cNvPr id="3" name="object 3"/>
            <p:cNvSpPr/>
            <p:nvPr/>
          </p:nvSpPr>
          <p:spPr>
            <a:xfrm>
              <a:off x="205740" y="329184"/>
              <a:ext cx="8695944" cy="50733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3707892" y="3717034"/>
              <a:ext cx="3744467" cy="302514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9184" y="243840"/>
            <a:ext cx="5068824" cy="1761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4648200" y="228600"/>
            <a:ext cx="4276725" cy="5943600"/>
            <a:chOff x="4648200" y="228600"/>
            <a:chExt cx="4276725" cy="5943600"/>
          </a:xfrm>
        </p:grpSpPr>
        <p:sp>
          <p:nvSpPr>
            <p:cNvPr id="4" name="object 4"/>
            <p:cNvSpPr/>
            <p:nvPr/>
          </p:nvSpPr>
          <p:spPr>
            <a:xfrm>
              <a:off x="6477000" y="228600"/>
              <a:ext cx="2447544" cy="321259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4648200" y="3226307"/>
              <a:ext cx="2991611" cy="294589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230835" y="3978909"/>
            <a:ext cx="4123690" cy="24657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000" spc="-10">
                <a:latin typeface="Times New Roman"/>
                <a:cs typeface="Times New Roman"/>
              </a:rPr>
              <a:t>Straight </a:t>
            </a:r>
            <a:r>
              <a:rPr dirty="0" sz="2000" spc="-15">
                <a:latin typeface="Times New Roman"/>
                <a:cs typeface="Times New Roman"/>
              </a:rPr>
              <a:t>lines </a:t>
            </a:r>
            <a:r>
              <a:rPr dirty="0" sz="2000" spc="-5">
                <a:latin typeface="Times New Roman"/>
                <a:cs typeface="Times New Roman"/>
              </a:rPr>
              <a:t>have </a:t>
            </a:r>
            <a:r>
              <a:rPr dirty="0" sz="2000" spc="-10">
                <a:latin typeface="Times New Roman"/>
                <a:cs typeface="Times New Roman"/>
              </a:rPr>
              <a:t>relatively simple  equations. </a:t>
            </a:r>
            <a:r>
              <a:rPr dirty="0" sz="2000" spc="-5">
                <a:latin typeface="Times New Roman"/>
                <a:cs typeface="Times New Roman"/>
              </a:rPr>
              <a:t>All </a:t>
            </a:r>
            <a:r>
              <a:rPr dirty="0" sz="2000" spc="-10">
                <a:latin typeface="Times New Roman"/>
                <a:cs typeface="Times New Roman"/>
              </a:rPr>
              <a:t>points </a:t>
            </a:r>
            <a:r>
              <a:rPr dirty="0" sz="2000" spc="-5">
                <a:latin typeface="Times New Roman"/>
                <a:cs typeface="Times New Roman"/>
              </a:rPr>
              <a:t>on the </a:t>
            </a:r>
            <a:r>
              <a:rPr dirty="0" sz="2000" spc="-10">
                <a:latin typeface="Times New Roman"/>
                <a:cs typeface="Times New Roman"/>
              </a:rPr>
              <a:t>vertical </a:t>
            </a:r>
            <a:r>
              <a:rPr dirty="0" sz="2000" spc="-15">
                <a:latin typeface="Times New Roman"/>
                <a:cs typeface="Times New Roman"/>
              </a:rPr>
              <a:t>line  </a:t>
            </a:r>
            <a:r>
              <a:rPr dirty="0" sz="2000" spc="-10">
                <a:latin typeface="Times New Roman"/>
                <a:cs typeface="Times New Roman"/>
              </a:rPr>
              <a:t>through </a:t>
            </a:r>
            <a:r>
              <a:rPr dirty="0" sz="2000" spc="-5">
                <a:latin typeface="Times New Roman"/>
                <a:cs typeface="Times New Roman"/>
              </a:rPr>
              <a:t>the point </a:t>
            </a:r>
            <a:r>
              <a:rPr dirty="0" sz="2000">
                <a:latin typeface="Times New Roman"/>
                <a:cs typeface="Times New Roman"/>
              </a:rPr>
              <a:t>a on </a:t>
            </a:r>
            <a:r>
              <a:rPr dirty="0" sz="2000" spc="-5">
                <a:latin typeface="Times New Roman"/>
                <a:cs typeface="Times New Roman"/>
              </a:rPr>
              <a:t>the x-axis have  </a:t>
            </a:r>
            <a:r>
              <a:rPr dirty="0" sz="2000" spc="-10">
                <a:latin typeface="Times New Roman"/>
                <a:cs typeface="Times New Roman"/>
              </a:rPr>
              <a:t>x-coordinates </a:t>
            </a:r>
            <a:r>
              <a:rPr dirty="0" sz="2000" spc="-5">
                <a:latin typeface="Times New Roman"/>
                <a:cs typeface="Times New Roman"/>
              </a:rPr>
              <a:t>equal </a:t>
            </a:r>
            <a:r>
              <a:rPr dirty="0" sz="2000" spc="-15">
                <a:latin typeface="Times New Roman"/>
                <a:cs typeface="Times New Roman"/>
              </a:rPr>
              <a:t>to </a:t>
            </a:r>
            <a:r>
              <a:rPr dirty="0" sz="2000" spc="-10">
                <a:latin typeface="Times New Roman"/>
                <a:cs typeface="Times New Roman"/>
              </a:rPr>
              <a:t>a. </a:t>
            </a:r>
            <a:r>
              <a:rPr dirty="0" sz="2000" spc="-5">
                <a:latin typeface="Times New Roman"/>
                <a:cs typeface="Times New Roman"/>
              </a:rPr>
              <a:t>Thus, </a:t>
            </a:r>
            <a:r>
              <a:rPr dirty="0" sz="2000">
                <a:latin typeface="Times New Roman"/>
                <a:cs typeface="Times New Roman"/>
              </a:rPr>
              <a:t>x=a </a:t>
            </a:r>
            <a:r>
              <a:rPr dirty="0" sz="2000" spc="-30">
                <a:latin typeface="Times New Roman"/>
                <a:cs typeface="Times New Roman"/>
              </a:rPr>
              <a:t>is  </a:t>
            </a:r>
            <a:r>
              <a:rPr dirty="0" sz="2000" spc="-5">
                <a:latin typeface="Times New Roman"/>
                <a:cs typeface="Times New Roman"/>
              </a:rPr>
              <a:t>an equation </a:t>
            </a:r>
            <a:r>
              <a:rPr dirty="0" sz="2000">
                <a:latin typeface="Times New Roman"/>
                <a:cs typeface="Times New Roman"/>
              </a:rPr>
              <a:t>for the vertical</a:t>
            </a:r>
            <a:r>
              <a:rPr dirty="0" sz="2000" spc="-5">
                <a:latin typeface="Times New Roman"/>
                <a:cs typeface="Times New Roman"/>
              </a:rPr>
              <a:t> line.</a:t>
            </a:r>
            <a:endParaRPr sz="2000">
              <a:latin typeface="Times New Roman"/>
              <a:cs typeface="Times New Roman"/>
            </a:endParaRPr>
          </a:p>
          <a:p>
            <a:pPr marL="12700" marR="206375">
              <a:lnSpc>
                <a:spcPct val="100000"/>
              </a:lnSpc>
              <a:spcBef>
                <a:spcPts val="10"/>
              </a:spcBef>
            </a:pPr>
            <a:r>
              <a:rPr dirty="0" sz="2000" spc="-40">
                <a:latin typeface="Times New Roman"/>
                <a:cs typeface="Times New Roman"/>
              </a:rPr>
              <a:t>Similarly, </a:t>
            </a:r>
            <a:r>
              <a:rPr dirty="0" sz="2000">
                <a:latin typeface="Times New Roman"/>
                <a:cs typeface="Times New Roman"/>
              </a:rPr>
              <a:t>y = b is an </a:t>
            </a:r>
            <a:r>
              <a:rPr dirty="0" sz="2000" spc="-5">
                <a:latin typeface="Times New Roman"/>
                <a:cs typeface="Times New Roman"/>
              </a:rPr>
              <a:t>equation </a:t>
            </a:r>
            <a:r>
              <a:rPr dirty="0" sz="2000">
                <a:latin typeface="Times New Roman"/>
                <a:cs typeface="Times New Roman"/>
              </a:rPr>
              <a:t>for the  horizontal </a:t>
            </a:r>
            <a:r>
              <a:rPr dirty="0" sz="2000" spc="-5">
                <a:latin typeface="Times New Roman"/>
                <a:cs typeface="Times New Roman"/>
              </a:rPr>
              <a:t>line meeting </a:t>
            </a:r>
            <a:r>
              <a:rPr dirty="0" sz="2000">
                <a:latin typeface="Times New Roman"/>
                <a:cs typeface="Times New Roman"/>
              </a:rPr>
              <a:t>the y-axis at</a:t>
            </a:r>
            <a:r>
              <a:rPr dirty="0" sz="2000" spc="-20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b.  (See Figure</a:t>
            </a:r>
            <a:r>
              <a:rPr dirty="0" sz="2000" spc="-10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3</a:t>
            </a:r>
            <a:r>
              <a:rPr dirty="0" sz="1800">
                <a:latin typeface="Arial"/>
                <a:cs typeface="Arial"/>
              </a:rPr>
              <a:t>.)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27828" y="5965342"/>
            <a:ext cx="4193540" cy="8489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Figure </a:t>
            </a:r>
            <a:r>
              <a:rPr dirty="0" sz="1800" spc="-5" b="1">
                <a:latin typeface="Arial"/>
                <a:cs typeface="Arial"/>
              </a:rPr>
              <a:t>3 </a:t>
            </a:r>
            <a:r>
              <a:rPr dirty="0" sz="1800">
                <a:latin typeface="Arial"/>
                <a:cs typeface="Arial"/>
              </a:rPr>
              <a:t>The </a:t>
            </a:r>
            <a:r>
              <a:rPr dirty="0" sz="1800" spc="-5">
                <a:latin typeface="Arial"/>
                <a:cs typeface="Arial"/>
              </a:rPr>
              <a:t>standard equations </a:t>
            </a:r>
            <a:r>
              <a:rPr dirty="0" sz="1800">
                <a:latin typeface="Arial"/>
                <a:cs typeface="Arial"/>
              </a:rPr>
              <a:t>for the  </a:t>
            </a:r>
            <a:r>
              <a:rPr dirty="0" sz="1800" spc="-5">
                <a:latin typeface="Arial"/>
                <a:cs typeface="Arial"/>
              </a:rPr>
              <a:t>vertical </a:t>
            </a:r>
            <a:r>
              <a:rPr dirty="0" sz="1800" spc="-10">
                <a:latin typeface="Arial"/>
                <a:cs typeface="Arial"/>
              </a:rPr>
              <a:t>and </a:t>
            </a:r>
            <a:r>
              <a:rPr dirty="0" sz="1800" spc="-5">
                <a:latin typeface="Arial"/>
                <a:cs typeface="Arial"/>
              </a:rPr>
              <a:t>horizontal </a:t>
            </a:r>
            <a:r>
              <a:rPr dirty="0" sz="1800" spc="-10">
                <a:latin typeface="Arial"/>
                <a:cs typeface="Arial"/>
              </a:rPr>
              <a:t>lines </a:t>
            </a:r>
            <a:r>
              <a:rPr dirty="0" sz="1800" spc="-5">
                <a:latin typeface="Arial"/>
                <a:cs typeface="Arial"/>
              </a:rPr>
              <a:t>through (2,</a:t>
            </a:r>
            <a:r>
              <a:rPr dirty="0" sz="1800" spc="-12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3)  are and </a:t>
            </a:r>
            <a:r>
              <a:rPr dirty="0" sz="1800">
                <a:latin typeface="Arial"/>
                <a:cs typeface="Arial"/>
              </a:rPr>
              <a:t>y = </a:t>
            </a:r>
            <a:r>
              <a:rPr dirty="0" sz="1800" spc="-5">
                <a:latin typeface="Arial"/>
                <a:cs typeface="Arial"/>
              </a:rPr>
              <a:t>3. </a:t>
            </a:r>
            <a:r>
              <a:rPr dirty="0" sz="1800">
                <a:latin typeface="Arial"/>
                <a:cs typeface="Arial"/>
              </a:rPr>
              <a:t>x =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3631" y="335279"/>
            <a:ext cx="8692896" cy="61066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24027" y="330708"/>
            <a:ext cx="8526780" cy="5313045"/>
            <a:chOff x="224027" y="330708"/>
            <a:chExt cx="8526780" cy="5313045"/>
          </a:xfrm>
        </p:grpSpPr>
        <p:sp>
          <p:nvSpPr>
            <p:cNvPr id="3" name="object 3"/>
            <p:cNvSpPr/>
            <p:nvPr/>
          </p:nvSpPr>
          <p:spPr>
            <a:xfrm>
              <a:off x="224027" y="330708"/>
              <a:ext cx="8526780" cy="531266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5940551" y="2421636"/>
              <a:ext cx="2342388" cy="280720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289559"/>
            <a:ext cx="8763000" cy="777240"/>
          </a:xfrm>
          <a:prstGeom prst="rect"/>
          <a:solidFill>
            <a:srgbClr val="4F81BC"/>
          </a:solidFill>
        </p:spPr>
        <p:txBody>
          <a:bodyPr wrap="square" lIns="0" tIns="0" rIns="0" bIns="0" rtlCol="0" vert="horz">
            <a:spAutoFit/>
          </a:bodyPr>
          <a:lstStyle/>
          <a:p>
            <a:pPr marL="92710">
              <a:lnSpc>
                <a:spcPts val="5135"/>
              </a:lnSpc>
            </a:pPr>
            <a:r>
              <a:rPr dirty="0" sz="4400" spc="-5" b="0">
                <a:latin typeface="Carlito"/>
                <a:cs typeface="Carlito"/>
              </a:rPr>
              <a:t>Outlines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435" y="1039520"/>
            <a:ext cx="8408035" cy="5104130"/>
          </a:xfrm>
          <a:prstGeom prst="rect">
            <a:avLst/>
          </a:prstGeom>
        </p:spPr>
        <p:txBody>
          <a:bodyPr wrap="square" lIns="0" tIns="10287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 spc="-5">
                <a:latin typeface="Carlito"/>
                <a:cs typeface="Carlito"/>
              </a:rPr>
              <a:t>Basics</a:t>
            </a:r>
            <a:endParaRPr sz="2800">
              <a:latin typeface="Carlito"/>
              <a:cs typeface="Carlito"/>
            </a:endParaRPr>
          </a:p>
          <a:p>
            <a:pPr marL="436245" indent="-424180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436245" algn="l"/>
                <a:tab pos="436880" algn="l"/>
              </a:tabLst>
            </a:pPr>
            <a:r>
              <a:rPr dirty="0" sz="2800" spc="-20">
                <a:latin typeface="Carlito"/>
                <a:cs typeface="Carlito"/>
              </a:rPr>
              <a:t>Real </a:t>
            </a:r>
            <a:r>
              <a:rPr dirty="0" sz="2800" spc="-25">
                <a:latin typeface="Carlito"/>
                <a:cs typeface="Carlito"/>
              </a:rPr>
              <a:t>Numbers </a:t>
            </a:r>
            <a:r>
              <a:rPr dirty="0" sz="2800" spc="-5">
                <a:latin typeface="Carlito"/>
                <a:cs typeface="Carlito"/>
              </a:rPr>
              <a:t>and the </a:t>
            </a:r>
            <a:r>
              <a:rPr dirty="0" sz="2800" spc="-20">
                <a:latin typeface="Carlito"/>
                <a:cs typeface="Carlito"/>
              </a:rPr>
              <a:t>Real</a:t>
            </a:r>
            <a:r>
              <a:rPr dirty="0" sz="2800" spc="40">
                <a:latin typeface="Carlito"/>
                <a:cs typeface="Carlito"/>
              </a:rPr>
              <a:t> </a:t>
            </a:r>
            <a:r>
              <a:rPr dirty="0" sz="2800" spc="-20">
                <a:latin typeface="Carlito"/>
                <a:cs typeface="Carlito"/>
              </a:rPr>
              <a:t>Line</a:t>
            </a:r>
            <a:endParaRPr sz="2800">
              <a:latin typeface="Carlito"/>
              <a:cs typeface="Carlito"/>
            </a:endParaRPr>
          </a:p>
          <a:p>
            <a:pPr lvl="1" marL="756285" indent="-287020">
              <a:lnSpc>
                <a:spcPct val="100000"/>
              </a:lnSpc>
              <a:spcBef>
                <a:spcPts val="625"/>
              </a:spcBef>
              <a:buFont typeface="Arial"/>
              <a:buChar char="–"/>
              <a:tabLst>
                <a:tab pos="756920" algn="l"/>
              </a:tabLst>
            </a:pPr>
            <a:r>
              <a:rPr dirty="0" sz="2400" spc="-20">
                <a:latin typeface="Carlito"/>
                <a:cs typeface="Carlito"/>
              </a:rPr>
              <a:t>Real</a:t>
            </a:r>
            <a:r>
              <a:rPr dirty="0" sz="2400" spc="-7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Numbers</a:t>
            </a:r>
            <a:endParaRPr sz="2400">
              <a:latin typeface="Carlito"/>
              <a:cs typeface="Carlito"/>
            </a:endParaRPr>
          </a:p>
          <a:p>
            <a:pPr lvl="1" marL="756285" indent="-287020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756920" algn="l"/>
              </a:tabLst>
            </a:pPr>
            <a:r>
              <a:rPr dirty="0" sz="2400" spc="-20">
                <a:latin typeface="Carlito"/>
                <a:cs typeface="Carlito"/>
              </a:rPr>
              <a:t>Intervals</a:t>
            </a:r>
            <a:endParaRPr sz="2400">
              <a:latin typeface="Carlito"/>
              <a:cs typeface="Carlito"/>
            </a:endParaRPr>
          </a:p>
          <a:p>
            <a:pPr lvl="1" marL="756285" indent="-287020">
              <a:lnSpc>
                <a:spcPct val="100000"/>
              </a:lnSpc>
              <a:spcBef>
                <a:spcPts val="605"/>
              </a:spcBef>
              <a:buFont typeface="Arial"/>
              <a:buChar char="–"/>
              <a:tabLst>
                <a:tab pos="756920" algn="l"/>
              </a:tabLst>
            </a:pPr>
            <a:r>
              <a:rPr dirty="0" sz="2400" spc="-5">
                <a:latin typeface="Carlito"/>
                <a:cs typeface="Carlito"/>
              </a:rPr>
              <a:t>Solving</a:t>
            </a:r>
            <a:r>
              <a:rPr dirty="0" sz="2400" spc="-7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Inequalities</a:t>
            </a:r>
            <a:endParaRPr sz="2400">
              <a:latin typeface="Carlito"/>
              <a:cs typeface="Carlito"/>
            </a:endParaRPr>
          </a:p>
          <a:p>
            <a:pPr lvl="1" marL="756285" indent="-287020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756920" algn="l"/>
              </a:tabLst>
            </a:pPr>
            <a:r>
              <a:rPr dirty="0" sz="2400" spc="-20">
                <a:latin typeface="Carlito"/>
                <a:cs typeface="Carlito"/>
              </a:rPr>
              <a:t>Absolute</a:t>
            </a:r>
            <a:r>
              <a:rPr dirty="0" sz="2400" spc="-15">
                <a:latin typeface="Carlito"/>
                <a:cs typeface="Carlito"/>
              </a:rPr>
              <a:t> </a:t>
            </a:r>
            <a:r>
              <a:rPr dirty="0" sz="2400" spc="-60">
                <a:latin typeface="Carlito"/>
                <a:cs typeface="Carlito"/>
              </a:rPr>
              <a:t>Value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 spc="-15">
                <a:latin typeface="Carlito"/>
                <a:cs typeface="Carlito"/>
              </a:rPr>
              <a:t>Lines</a:t>
            </a:r>
            <a:endParaRPr sz="2800">
              <a:latin typeface="Carlito"/>
              <a:cs typeface="Carlito"/>
            </a:endParaRPr>
          </a:p>
          <a:p>
            <a:pPr lvl="1" marL="756285" indent="-287020">
              <a:lnSpc>
                <a:spcPct val="100000"/>
              </a:lnSpc>
              <a:spcBef>
                <a:spcPts val="605"/>
              </a:spcBef>
              <a:buSzPct val="96000"/>
              <a:buFont typeface="Arial"/>
              <a:buChar char="–"/>
              <a:tabLst>
                <a:tab pos="756920" algn="l"/>
              </a:tabLst>
            </a:pPr>
            <a:r>
              <a:rPr dirty="0" sz="2500" spc="-170" i="1">
                <a:latin typeface="Trebuchet MS"/>
                <a:cs typeface="Trebuchet MS"/>
              </a:rPr>
              <a:t>Cartesian</a:t>
            </a:r>
            <a:r>
              <a:rPr dirty="0" sz="2500" spc="-305" i="1">
                <a:latin typeface="Trebuchet MS"/>
                <a:cs typeface="Trebuchet MS"/>
              </a:rPr>
              <a:t> </a:t>
            </a:r>
            <a:r>
              <a:rPr dirty="0" sz="2500" spc="-160" i="1">
                <a:latin typeface="Trebuchet MS"/>
                <a:cs typeface="Trebuchet MS"/>
              </a:rPr>
              <a:t>Coordinates</a:t>
            </a:r>
            <a:r>
              <a:rPr dirty="0" sz="2500" spc="-315" i="1">
                <a:latin typeface="Trebuchet MS"/>
                <a:cs typeface="Trebuchet MS"/>
              </a:rPr>
              <a:t> </a:t>
            </a:r>
            <a:r>
              <a:rPr dirty="0" sz="2500" spc="-90" i="1">
                <a:latin typeface="Trebuchet MS"/>
                <a:cs typeface="Trebuchet MS"/>
              </a:rPr>
              <a:t>in</a:t>
            </a:r>
            <a:r>
              <a:rPr dirty="0" sz="2500" spc="-340" i="1">
                <a:latin typeface="Trebuchet MS"/>
                <a:cs typeface="Trebuchet MS"/>
              </a:rPr>
              <a:t> </a:t>
            </a:r>
            <a:r>
              <a:rPr dirty="0" sz="2500" spc="-105" i="1">
                <a:latin typeface="Trebuchet MS"/>
                <a:cs typeface="Trebuchet MS"/>
              </a:rPr>
              <a:t>thePlane</a:t>
            </a:r>
            <a:endParaRPr sz="2500">
              <a:latin typeface="Trebuchet MS"/>
              <a:cs typeface="Trebuchet MS"/>
            </a:endParaRPr>
          </a:p>
          <a:p>
            <a:pPr lvl="1" marL="756285" indent="-287020">
              <a:lnSpc>
                <a:spcPct val="100000"/>
              </a:lnSpc>
              <a:spcBef>
                <a:spcPts val="520"/>
              </a:spcBef>
              <a:buFont typeface="Arial"/>
              <a:buChar char="–"/>
              <a:tabLst>
                <a:tab pos="756920" algn="l"/>
              </a:tabLst>
            </a:pPr>
            <a:r>
              <a:rPr dirty="0" sz="2400" spc="-25">
                <a:latin typeface="Carlito"/>
                <a:cs typeface="Carlito"/>
              </a:rPr>
              <a:t>Straight </a:t>
            </a:r>
            <a:r>
              <a:rPr dirty="0" sz="2400" spc="-5">
                <a:latin typeface="Carlito"/>
                <a:cs typeface="Carlito"/>
              </a:rPr>
              <a:t>Lines </a:t>
            </a:r>
            <a:r>
              <a:rPr dirty="0" sz="2400" spc="-10">
                <a:latin typeface="Carlito"/>
                <a:cs typeface="Carlito"/>
              </a:rPr>
              <a:t>(point-slope </a:t>
            </a:r>
            <a:r>
              <a:rPr dirty="0" sz="2400" spc="-5">
                <a:latin typeface="Carlito"/>
                <a:cs typeface="Carlito"/>
              </a:rPr>
              <a:t>equation, </a:t>
            </a:r>
            <a:r>
              <a:rPr dirty="0" sz="2400" spc="-20">
                <a:latin typeface="Carlito"/>
                <a:cs typeface="Carlito"/>
              </a:rPr>
              <a:t>slope-intercept</a:t>
            </a:r>
            <a:r>
              <a:rPr dirty="0" sz="2400" spc="-12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equation)</a:t>
            </a:r>
            <a:endParaRPr sz="2400">
              <a:latin typeface="Carlito"/>
              <a:cs typeface="Carlito"/>
            </a:endParaRPr>
          </a:p>
          <a:p>
            <a:pPr lvl="1" marL="756285" indent="-287020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756920" algn="l"/>
              </a:tabLst>
            </a:pPr>
            <a:r>
              <a:rPr dirty="0" sz="2400" spc="-25">
                <a:latin typeface="Carlito"/>
                <a:cs typeface="Carlito"/>
              </a:rPr>
              <a:t>Parallel </a:t>
            </a:r>
            <a:r>
              <a:rPr dirty="0" sz="2400">
                <a:latin typeface="Carlito"/>
                <a:cs typeface="Carlito"/>
              </a:rPr>
              <a:t>and </a:t>
            </a:r>
            <a:r>
              <a:rPr dirty="0" sz="2400" spc="-20">
                <a:latin typeface="Carlito"/>
                <a:cs typeface="Carlito"/>
              </a:rPr>
              <a:t>Perpendicular</a:t>
            </a:r>
            <a:r>
              <a:rPr dirty="0" sz="2400" spc="-8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Lines</a:t>
            </a:r>
            <a:endParaRPr sz="2400">
              <a:latin typeface="Carlito"/>
              <a:cs typeface="Carlito"/>
            </a:endParaRPr>
          </a:p>
          <a:p>
            <a:pPr lvl="1" marL="756285" indent="-287020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756920" algn="l"/>
              </a:tabLst>
            </a:pPr>
            <a:r>
              <a:rPr dirty="0" sz="2400" spc="-20">
                <a:latin typeface="Carlito"/>
                <a:cs typeface="Carlito"/>
              </a:rPr>
              <a:t>Distance </a:t>
            </a:r>
            <a:r>
              <a:rPr dirty="0" sz="2400">
                <a:latin typeface="Carlito"/>
                <a:cs typeface="Carlito"/>
              </a:rPr>
              <a:t>in the</a:t>
            </a:r>
            <a:r>
              <a:rPr dirty="0" sz="2400" spc="-45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Plane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7962" y="0"/>
            <a:ext cx="8139430" cy="2402840"/>
          </a:xfrm>
          <a:prstGeom prst="rect">
            <a:avLst/>
          </a:prstGeom>
        </p:spPr>
        <p:txBody>
          <a:bodyPr wrap="square" lIns="0" tIns="118110" rIns="0" bIns="0" rtlCol="0" vert="horz">
            <a:spAutoFit/>
          </a:bodyPr>
          <a:lstStyle/>
          <a:p>
            <a:pPr marL="460375" indent="-276225">
              <a:lnSpc>
                <a:spcPct val="100000"/>
              </a:lnSpc>
              <a:spcBef>
                <a:spcPts val="930"/>
              </a:spcBef>
              <a:buSzPct val="109090"/>
              <a:buFont typeface="Carlito"/>
              <a:buChar char="•"/>
              <a:tabLst>
                <a:tab pos="461009" algn="l"/>
              </a:tabLst>
            </a:pPr>
            <a:r>
              <a:rPr dirty="0" sz="2750" spc="-229" b="1" i="1">
                <a:latin typeface="Arial"/>
                <a:cs typeface="Arial"/>
              </a:rPr>
              <a:t>Slope-intercept</a:t>
            </a:r>
            <a:r>
              <a:rPr dirty="0" sz="2750" spc="-409" b="1" i="1">
                <a:latin typeface="Arial"/>
                <a:cs typeface="Arial"/>
              </a:rPr>
              <a:t> </a:t>
            </a:r>
            <a:r>
              <a:rPr dirty="0" sz="2750" spc="-210" b="1" i="1">
                <a:latin typeface="Arial"/>
                <a:cs typeface="Arial"/>
              </a:rPr>
              <a:t>equation:</a:t>
            </a:r>
            <a:endParaRPr sz="2750">
              <a:latin typeface="Arial"/>
              <a:cs typeface="Arial"/>
            </a:endParaRPr>
          </a:p>
          <a:p>
            <a:pPr marL="12700" marR="5080" indent="223520">
              <a:lnSpc>
                <a:spcPts val="2510"/>
              </a:lnSpc>
              <a:spcBef>
                <a:spcPts val="995"/>
              </a:spcBef>
            </a:pPr>
            <a:r>
              <a:rPr dirty="0" sz="2200" spc="-15">
                <a:latin typeface="Carlito"/>
                <a:cs typeface="Carlito"/>
              </a:rPr>
              <a:t>The </a:t>
            </a:r>
            <a:r>
              <a:rPr dirty="0" sz="2300" spc="-35" i="1">
                <a:latin typeface="Trebuchet MS"/>
                <a:cs typeface="Trebuchet MS"/>
              </a:rPr>
              <a:t>y</a:t>
            </a:r>
            <a:r>
              <a:rPr dirty="0" sz="2200" spc="-35">
                <a:latin typeface="Carlito"/>
                <a:cs typeface="Carlito"/>
              </a:rPr>
              <a:t>-coordinate </a:t>
            </a:r>
            <a:r>
              <a:rPr dirty="0" sz="2200" spc="-5">
                <a:latin typeface="Carlito"/>
                <a:cs typeface="Carlito"/>
              </a:rPr>
              <a:t>of </a:t>
            </a:r>
            <a:r>
              <a:rPr dirty="0" sz="2200" spc="-15">
                <a:latin typeface="Carlito"/>
                <a:cs typeface="Carlito"/>
              </a:rPr>
              <a:t>the </a:t>
            </a:r>
            <a:r>
              <a:rPr dirty="0" sz="2200" spc="-20">
                <a:latin typeface="Carlito"/>
                <a:cs typeface="Carlito"/>
              </a:rPr>
              <a:t>point where </a:t>
            </a:r>
            <a:r>
              <a:rPr dirty="0" sz="2200" spc="-5">
                <a:latin typeface="Carlito"/>
                <a:cs typeface="Carlito"/>
              </a:rPr>
              <a:t>a </a:t>
            </a:r>
            <a:r>
              <a:rPr dirty="0" sz="2200" spc="-25">
                <a:latin typeface="Carlito"/>
                <a:cs typeface="Carlito"/>
              </a:rPr>
              <a:t>nonvertical </a:t>
            </a:r>
            <a:r>
              <a:rPr dirty="0" sz="2200" spc="-10">
                <a:latin typeface="Carlito"/>
                <a:cs typeface="Carlito"/>
              </a:rPr>
              <a:t>line </a:t>
            </a:r>
            <a:r>
              <a:rPr dirty="0" sz="2200" spc="-25">
                <a:latin typeface="Carlito"/>
                <a:cs typeface="Carlito"/>
              </a:rPr>
              <a:t>intersects </a:t>
            </a:r>
            <a:r>
              <a:rPr dirty="0" sz="2200" spc="-5">
                <a:latin typeface="Carlito"/>
                <a:cs typeface="Carlito"/>
              </a:rPr>
              <a:t>the </a:t>
            </a:r>
            <a:r>
              <a:rPr dirty="0" sz="2300" spc="-35" i="1">
                <a:latin typeface="Trebuchet MS"/>
                <a:cs typeface="Trebuchet MS"/>
              </a:rPr>
              <a:t>y</a:t>
            </a:r>
            <a:r>
              <a:rPr dirty="0" sz="2200" spc="-35">
                <a:latin typeface="Carlito"/>
                <a:cs typeface="Carlito"/>
              </a:rPr>
              <a:t>-  </a:t>
            </a:r>
            <a:r>
              <a:rPr dirty="0" sz="2200" spc="-20">
                <a:latin typeface="Carlito"/>
                <a:cs typeface="Carlito"/>
              </a:rPr>
              <a:t>axis </a:t>
            </a:r>
            <a:r>
              <a:rPr dirty="0" sz="2200" spc="-5">
                <a:latin typeface="Carlito"/>
                <a:cs typeface="Carlito"/>
              </a:rPr>
              <a:t>is </a:t>
            </a:r>
            <a:r>
              <a:rPr dirty="0" sz="2200" spc="-20">
                <a:latin typeface="Carlito"/>
                <a:cs typeface="Carlito"/>
              </a:rPr>
              <a:t>called </a:t>
            </a:r>
            <a:r>
              <a:rPr dirty="0" sz="2200" spc="-5">
                <a:latin typeface="Carlito"/>
                <a:cs typeface="Carlito"/>
              </a:rPr>
              <a:t>the </a:t>
            </a:r>
            <a:r>
              <a:rPr dirty="0" sz="2300" spc="-50" b="1" i="1">
                <a:latin typeface="Arial"/>
                <a:cs typeface="Arial"/>
              </a:rPr>
              <a:t>y</a:t>
            </a:r>
            <a:r>
              <a:rPr dirty="0" sz="2200" spc="-50" b="1">
                <a:latin typeface="Carlito"/>
                <a:cs typeface="Carlito"/>
              </a:rPr>
              <a:t>-intercept </a:t>
            </a:r>
            <a:r>
              <a:rPr dirty="0" sz="2200" spc="-5">
                <a:latin typeface="Carlito"/>
                <a:cs typeface="Carlito"/>
              </a:rPr>
              <a:t>of </a:t>
            </a:r>
            <a:r>
              <a:rPr dirty="0" sz="2200" spc="-15">
                <a:latin typeface="Carlito"/>
                <a:cs typeface="Carlito"/>
              </a:rPr>
              <a:t>the </a:t>
            </a:r>
            <a:r>
              <a:rPr dirty="0" sz="2200" spc="-5">
                <a:latin typeface="Carlito"/>
                <a:cs typeface="Carlito"/>
              </a:rPr>
              <a:t>line. </a:t>
            </a:r>
            <a:r>
              <a:rPr dirty="0" sz="2200" spc="-40">
                <a:latin typeface="Carlito"/>
                <a:cs typeface="Carlito"/>
              </a:rPr>
              <a:t>Similarly,</a:t>
            </a:r>
            <a:r>
              <a:rPr dirty="0" sz="2200" spc="80">
                <a:latin typeface="Carlito"/>
                <a:cs typeface="Carlito"/>
              </a:rPr>
              <a:t> </a:t>
            </a:r>
            <a:r>
              <a:rPr dirty="0" sz="2200" spc="-5">
                <a:latin typeface="Carlito"/>
                <a:cs typeface="Carlito"/>
              </a:rPr>
              <a:t>the</a:t>
            </a:r>
            <a:endParaRPr sz="2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2300" spc="-50" b="1" i="1">
                <a:latin typeface="Arial"/>
                <a:cs typeface="Arial"/>
              </a:rPr>
              <a:t>x</a:t>
            </a:r>
            <a:r>
              <a:rPr dirty="0" sz="2200" spc="-50" b="1">
                <a:latin typeface="Carlito"/>
                <a:cs typeface="Carlito"/>
              </a:rPr>
              <a:t>-intercept </a:t>
            </a:r>
            <a:r>
              <a:rPr dirty="0" sz="2200" spc="-5">
                <a:latin typeface="Carlito"/>
                <a:cs typeface="Carlito"/>
              </a:rPr>
              <a:t>of the line </a:t>
            </a:r>
            <a:r>
              <a:rPr dirty="0" sz="2200" spc="-20">
                <a:latin typeface="Carlito"/>
                <a:cs typeface="Carlito"/>
              </a:rPr>
              <a:t>(Figure </a:t>
            </a:r>
            <a:r>
              <a:rPr dirty="0" sz="2200" spc="-5">
                <a:latin typeface="Carlito"/>
                <a:cs typeface="Carlito"/>
              </a:rPr>
              <a:t>1.14). A line with slope </a:t>
            </a:r>
            <a:r>
              <a:rPr dirty="0" sz="2300" spc="5" i="1">
                <a:latin typeface="Trebuchet MS"/>
                <a:cs typeface="Trebuchet MS"/>
              </a:rPr>
              <a:t>m</a:t>
            </a:r>
            <a:r>
              <a:rPr dirty="0" sz="2300" spc="-395" i="1">
                <a:latin typeface="Trebuchet MS"/>
                <a:cs typeface="Trebuchet MS"/>
              </a:rPr>
              <a:t> </a:t>
            </a:r>
            <a:r>
              <a:rPr dirty="0" sz="2200" spc="-5">
                <a:latin typeface="Carlito"/>
                <a:cs typeface="Carlito"/>
              </a:rPr>
              <a:t>and</a:t>
            </a:r>
            <a:endParaRPr sz="2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300" spc="-40" i="1">
                <a:latin typeface="Trebuchet MS"/>
                <a:cs typeface="Trebuchet MS"/>
              </a:rPr>
              <a:t>y</a:t>
            </a:r>
            <a:r>
              <a:rPr dirty="0" sz="2200" spc="-40">
                <a:latin typeface="Carlito"/>
                <a:cs typeface="Carlito"/>
              </a:rPr>
              <a:t>-intercept </a:t>
            </a:r>
            <a:r>
              <a:rPr dirty="0" sz="2300" i="1">
                <a:latin typeface="Trebuchet MS"/>
                <a:cs typeface="Trebuchet MS"/>
              </a:rPr>
              <a:t>b </a:t>
            </a:r>
            <a:r>
              <a:rPr dirty="0" sz="2200" spc="-5">
                <a:latin typeface="Carlito"/>
                <a:cs typeface="Carlito"/>
              </a:rPr>
              <a:t>passes </a:t>
            </a:r>
            <a:r>
              <a:rPr dirty="0" sz="2200" spc="-20">
                <a:latin typeface="Carlito"/>
                <a:cs typeface="Carlito"/>
              </a:rPr>
              <a:t>through </a:t>
            </a:r>
            <a:r>
              <a:rPr dirty="0" sz="2200" spc="-5">
                <a:latin typeface="Carlito"/>
                <a:cs typeface="Carlito"/>
              </a:rPr>
              <a:t>the </a:t>
            </a:r>
            <a:r>
              <a:rPr dirty="0" sz="2200" spc="-20">
                <a:latin typeface="Carlito"/>
                <a:cs typeface="Carlito"/>
              </a:rPr>
              <a:t>point </a:t>
            </a:r>
            <a:r>
              <a:rPr dirty="0" sz="2200" spc="-15">
                <a:latin typeface="Carlito"/>
                <a:cs typeface="Carlito"/>
              </a:rPr>
              <a:t>(0, </a:t>
            </a:r>
            <a:r>
              <a:rPr dirty="0" sz="2300" spc="-35" i="1">
                <a:latin typeface="Trebuchet MS"/>
                <a:cs typeface="Trebuchet MS"/>
              </a:rPr>
              <a:t>b</a:t>
            </a:r>
            <a:r>
              <a:rPr dirty="0" sz="2200" spc="-35">
                <a:latin typeface="Carlito"/>
                <a:cs typeface="Carlito"/>
              </a:rPr>
              <a:t>), </a:t>
            </a:r>
            <a:r>
              <a:rPr dirty="0" sz="2200">
                <a:latin typeface="Carlito"/>
                <a:cs typeface="Carlito"/>
              </a:rPr>
              <a:t>so </a:t>
            </a:r>
            <a:r>
              <a:rPr dirty="0" sz="2200" spc="-5">
                <a:latin typeface="Carlito"/>
                <a:cs typeface="Carlito"/>
              </a:rPr>
              <a:t>it </a:t>
            </a:r>
            <a:r>
              <a:rPr dirty="0" sz="2200" spc="-15">
                <a:latin typeface="Carlito"/>
                <a:cs typeface="Carlito"/>
              </a:rPr>
              <a:t>has</a:t>
            </a:r>
            <a:r>
              <a:rPr dirty="0" sz="2200" spc="-280">
                <a:latin typeface="Carlito"/>
                <a:cs typeface="Carlito"/>
              </a:rPr>
              <a:t> </a:t>
            </a:r>
            <a:r>
              <a:rPr dirty="0" sz="2200" spc="-20">
                <a:latin typeface="Carlito"/>
                <a:cs typeface="Carlito"/>
              </a:rPr>
              <a:t>equation.</a:t>
            </a:r>
            <a:endParaRPr sz="2200">
              <a:latin typeface="Carlito"/>
              <a:cs typeface="Carlito"/>
            </a:endParaRPr>
          </a:p>
          <a:p>
            <a:pPr marL="1028700">
              <a:lnSpc>
                <a:spcPct val="100000"/>
              </a:lnSpc>
              <a:spcBef>
                <a:spcPts val="140"/>
              </a:spcBef>
            </a:pPr>
            <a:r>
              <a:rPr dirty="0" sz="2300" i="1">
                <a:latin typeface="Trebuchet MS"/>
                <a:cs typeface="Trebuchet MS"/>
              </a:rPr>
              <a:t>y</a:t>
            </a:r>
            <a:r>
              <a:rPr dirty="0" sz="2300" spc="-300" i="1">
                <a:latin typeface="Trebuchet MS"/>
                <a:cs typeface="Trebuchet MS"/>
              </a:rPr>
              <a:t> </a:t>
            </a:r>
            <a:r>
              <a:rPr dirty="0" sz="2300" i="1">
                <a:latin typeface="Trebuchet MS"/>
                <a:cs typeface="Trebuchet MS"/>
              </a:rPr>
              <a:t>=</a:t>
            </a:r>
            <a:r>
              <a:rPr dirty="0" sz="2300" spc="-250" i="1">
                <a:latin typeface="Trebuchet MS"/>
                <a:cs typeface="Trebuchet MS"/>
              </a:rPr>
              <a:t> </a:t>
            </a:r>
            <a:r>
              <a:rPr dirty="0" sz="2300" i="1">
                <a:latin typeface="Trebuchet MS"/>
                <a:cs typeface="Trebuchet MS"/>
              </a:rPr>
              <a:t>b</a:t>
            </a:r>
            <a:r>
              <a:rPr dirty="0" sz="2300" spc="-265" i="1">
                <a:latin typeface="Trebuchet MS"/>
                <a:cs typeface="Trebuchet MS"/>
              </a:rPr>
              <a:t> </a:t>
            </a:r>
            <a:r>
              <a:rPr dirty="0" sz="2300" i="1">
                <a:latin typeface="Trebuchet MS"/>
                <a:cs typeface="Trebuchet MS"/>
              </a:rPr>
              <a:t>+</a:t>
            </a:r>
            <a:r>
              <a:rPr dirty="0" sz="2300" spc="-245" i="1">
                <a:latin typeface="Trebuchet MS"/>
                <a:cs typeface="Trebuchet MS"/>
              </a:rPr>
              <a:t> </a:t>
            </a:r>
            <a:r>
              <a:rPr dirty="0" sz="2300" spc="-120" i="1">
                <a:latin typeface="Trebuchet MS"/>
                <a:cs typeface="Trebuchet MS"/>
              </a:rPr>
              <a:t>m(x</a:t>
            </a:r>
            <a:r>
              <a:rPr dirty="0" sz="2300" spc="-360" i="1">
                <a:latin typeface="Trebuchet MS"/>
                <a:cs typeface="Trebuchet MS"/>
              </a:rPr>
              <a:t> </a:t>
            </a:r>
            <a:r>
              <a:rPr dirty="0" sz="2300" i="1">
                <a:latin typeface="Trebuchet MS"/>
                <a:cs typeface="Trebuchet MS"/>
              </a:rPr>
              <a:t>–</a:t>
            </a:r>
            <a:r>
              <a:rPr dirty="0" sz="2300" spc="-235" i="1">
                <a:latin typeface="Trebuchet MS"/>
                <a:cs typeface="Trebuchet MS"/>
              </a:rPr>
              <a:t> </a:t>
            </a:r>
            <a:r>
              <a:rPr dirty="0" sz="2300" spc="-75" i="1">
                <a:latin typeface="Trebuchet MS"/>
                <a:cs typeface="Trebuchet MS"/>
              </a:rPr>
              <a:t>0)</a:t>
            </a:r>
            <a:endParaRPr sz="23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8462" y="2395474"/>
            <a:ext cx="2883535" cy="3765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722755" algn="l"/>
              </a:tabLst>
            </a:pPr>
            <a:r>
              <a:rPr dirty="0" sz="2200" spc="-5">
                <a:latin typeface="Carlito"/>
                <a:cs typeface="Carlito"/>
              </a:rPr>
              <a:t>the</a:t>
            </a:r>
            <a:r>
              <a:rPr dirty="0" sz="2200">
                <a:latin typeface="Carlito"/>
                <a:cs typeface="Carlito"/>
              </a:rPr>
              <a:t> </a:t>
            </a:r>
            <a:r>
              <a:rPr dirty="0" sz="2200" spc="-5">
                <a:latin typeface="Carlito"/>
                <a:cs typeface="Carlito"/>
              </a:rPr>
              <a:t>equation	</a:t>
            </a:r>
            <a:r>
              <a:rPr dirty="0" sz="2300" i="1">
                <a:latin typeface="Trebuchet MS"/>
                <a:cs typeface="Trebuchet MS"/>
              </a:rPr>
              <a:t>y</a:t>
            </a:r>
            <a:r>
              <a:rPr dirty="0" sz="2300" spc="-320" i="1">
                <a:latin typeface="Trebuchet MS"/>
                <a:cs typeface="Trebuchet MS"/>
              </a:rPr>
              <a:t> </a:t>
            </a:r>
            <a:r>
              <a:rPr dirty="0" sz="2300" i="1">
                <a:latin typeface="Trebuchet MS"/>
                <a:cs typeface="Trebuchet MS"/>
              </a:rPr>
              <a:t>=</a:t>
            </a:r>
            <a:r>
              <a:rPr dirty="0" sz="2300" spc="-280" i="1">
                <a:latin typeface="Trebuchet MS"/>
                <a:cs typeface="Trebuchet MS"/>
              </a:rPr>
              <a:t> </a:t>
            </a:r>
            <a:r>
              <a:rPr dirty="0" sz="2300" spc="-100" i="1">
                <a:latin typeface="Trebuchet MS"/>
                <a:cs typeface="Trebuchet MS"/>
              </a:rPr>
              <a:t>mx</a:t>
            </a:r>
            <a:r>
              <a:rPr dirty="0" sz="2300" spc="-425" i="1">
                <a:latin typeface="Trebuchet MS"/>
                <a:cs typeface="Trebuchet MS"/>
              </a:rPr>
              <a:t> </a:t>
            </a:r>
            <a:r>
              <a:rPr dirty="0" sz="2300" spc="90" i="1">
                <a:latin typeface="Trebuchet MS"/>
                <a:cs typeface="Trebuchet MS"/>
              </a:rPr>
              <a:t>+b</a:t>
            </a:r>
            <a:endParaRPr sz="23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98596" y="2404998"/>
            <a:ext cx="1349375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-5">
                <a:latin typeface="Carlito"/>
                <a:cs typeface="Carlito"/>
              </a:rPr>
              <a:t>is </a:t>
            </a:r>
            <a:r>
              <a:rPr dirty="0" sz="2200" spc="-20">
                <a:latin typeface="Carlito"/>
                <a:cs typeface="Carlito"/>
              </a:rPr>
              <a:t>called</a:t>
            </a:r>
            <a:r>
              <a:rPr dirty="0" sz="2200" spc="-130">
                <a:latin typeface="Carlito"/>
                <a:cs typeface="Carlito"/>
              </a:rPr>
              <a:t> </a:t>
            </a:r>
            <a:r>
              <a:rPr dirty="0" sz="2200" spc="-5">
                <a:latin typeface="Carlito"/>
                <a:cs typeface="Carlito"/>
              </a:rPr>
              <a:t>the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4454" y="2735097"/>
            <a:ext cx="5243195" cy="772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1400"/>
              </a:lnSpc>
              <a:spcBef>
                <a:spcPts val="100"/>
              </a:spcBef>
            </a:pPr>
            <a:r>
              <a:rPr dirty="0" sz="2200" spc="-25">
                <a:latin typeface="Carlito"/>
                <a:cs typeface="Carlito"/>
              </a:rPr>
              <a:t>slop-intercept </a:t>
            </a:r>
            <a:r>
              <a:rPr dirty="0" sz="2200" spc="-5">
                <a:latin typeface="Carlito"/>
                <a:cs typeface="Carlito"/>
              </a:rPr>
              <a:t>equation of </a:t>
            </a:r>
            <a:r>
              <a:rPr dirty="0" sz="2200" spc="-10">
                <a:latin typeface="Carlito"/>
                <a:cs typeface="Carlito"/>
              </a:rPr>
              <a:t>the </a:t>
            </a:r>
            <a:r>
              <a:rPr dirty="0" sz="2200" spc="-5">
                <a:latin typeface="Carlito"/>
                <a:cs typeface="Carlito"/>
              </a:rPr>
              <a:t>line with slop m  and </a:t>
            </a:r>
            <a:r>
              <a:rPr dirty="0" sz="2200" spc="-25">
                <a:latin typeface="Carlito"/>
                <a:cs typeface="Carlito"/>
              </a:rPr>
              <a:t>y-intercept</a:t>
            </a:r>
            <a:r>
              <a:rPr dirty="0" sz="2200" spc="-15">
                <a:latin typeface="Carlito"/>
                <a:cs typeface="Carlito"/>
              </a:rPr>
              <a:t> </a:t>
            </a:r>
            <a:r>
              <a:rPr dirty="0" sz="2200" spc="-20">
                <a:latin typeface="Carlito"/>
                <a:cs typeface="Carlito"/>
              </a:rPr>
              <a:t>b.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7962" y="5350255"/>
            <a:ext cx="8213090" cy="6775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625"/>
              </a:lnSpc>
              <a:spcBef>
                <a:spcPts val="100"/>
              </a:spcBef>
              <a:tabLst>
                <a:tab pos="786765" algn="l"/>
                <a:tab pos="5393055" algn="l"/>
              </a:tabLst>
            </a:pPr>
            <a:r>
              <a:rPr dirty="0" sz="2200" spc="-20" b="1">
                <a:latin typeface="Carlito"/>
                <a:cs typeface="Carlito"/>
              </a:rPr>
              <a:t>Note:	</a:t>
            </a:r>
            <a:r>
              <a:rPr dirty="0" sz="2200" spc="-15">
                <a:latin typeface="Carlito"/>
                <a:cs typeface="Carlito"/>
              </a:rPr>
              <a:t>Lines </a:t>
            </a:r>
            <a:r>
              <a:rPr dirty="0" sz="2200" spc="-5">
                <a:latin typeface="Carlito"/>
                <a:cs typeface="Carlito"/>
              </a:rPr>
              <a:t>with </a:t>
            </a:r>
            <a:r>
              <a:rPr dirty="0" sz="2200" spc="-10">
                <a:latin typeface="Carlito"/>
                <a:cs typeface="Carlito"/>
              </a:rPr>
              <a:t>equations </a:t>
            </a:r>
            <a:r>
              <a:rPr dirty="0" sz="2200" spc="-5">
                <a:latin typeface="Carlito"/>
                <a:cs typeface="Carlito"/>
              </a:rPr>
              <a:t>of the </a:t>
            </a:r>
            <a:r>
              <a:rPr dirty="0" sz="2200" spc="-25">
                <a:latin typeface="Carlito"/>
                <a:cs typeface="Carlito"/>
              </a:rPr>
              <a:t>form </a:t>
            </a:r>
            <a:r>
              <a:rPr dirty="0" sz="2200" spc="-5">
                <a:latin typeface="Carlito"/>
                <a:cs typeface="Carlito"/>
              </a:rPr>
              <a:t>y</a:t>
            </a:r>
            <a:r>
              <a:rPr dirty="0" sz="2200" spc="110">
                <a:latin typeface="Carlito"/>
                <a:cs typeface="Carlito"/>
              </a:rPr>
              <a:t> </a:t>
            </a:r>
            <a:r>
              <a:rPr dirty="0" sz="2200" spc="-5">
                <a:latin typeface="Carlito"/>
                <a:cs typeface="Carlito"/>
              </a:rPr>
              <a:t>+</a:t>
            </a:r>
            <a:r>
              <a:rPr dirty="0" sz="2200" spc="10">
                <a:latin typeface="Carlito"/>
                <a:cs typeface="Carlito"/>
              </a:rPr>
              <a:t> </a:t>
            </a:r>
            <a:r>
              <a:rPr dirty="0" sz="2200" spc="-25">
                <a:latin typeface="Carlito"/>
                <a:cs typeface="Carlito"/>
              </a:rPr>
              <a:t>mx	</a:t>
            </a:r>
            <a:r>
              <a:rPr dirty="0" sz="2200" spc="-35">
                <a:latin typeface="Carlito"/>
                <a:cs typeface="Carlito"/>
              </a:rPr>
              <a:t>have </a:t>
            </a:r>
            <a:r>
              <a:rPr dirty="0" sz="2300" spc="-40" i="1">
                <a:latin typeface="Trebuchet MS"/>
                <a:cs typeface="Trebuchet MS"/>
              </a:rPr>
              <a:t>y</a:t>
            </a:r>
            <a:r>
              <a:rPr dirty="0" sz="2200" spc="-40">
                <a:latin typeface="Carlito"/>
                <a:cs typeface="Carlito"/>
              </a:rPr>
              <a:t>-intercept </a:t>
            </a:r>
            <a:r>
              <a:rPr dirty="0" sz="2200" spc="-5">
                <a:latin typeface="Carlito"/>
                <a:cs typeface="Carlito"/>
              </a:rPr>
              <a:t>0 and</a:t>
            </a:r>
            <a:r>
              <a:rPr dirty="0" sz="2200" spc="-105">
                <a:latin typeface="Carlito"/>
                <a:cs typeface="Carlito"/>
              </a:rPr>
              <a:t> </a:t>
            </a:r>
            <a:r>
              <a:rPr dirty="0" sz="2200" spc="-10">
                <a:latin typeface="Carlito"/>
                <a:cs typeface="Carlito"/>
              </a:rPr>
              <a:t>so</a:t>
            </a:r>
            <a:endParaRPr sz="2200">
              <a:latin typeface="Carlito"/>
              <a:cs typeface="Carlito"/>
            </a:endParaRPr>
          </a:p>
          <a:p>
            <a:pPr marL="12700">
              <a:lnSpc>
                <a:spcPts val="2505"/>
              </a:lnSpc>
            </a:pPr>
            <a:r>
              <a:rPr dirty="0" sz="2200" spc="-5">
                <a:latin typeface="Carlito"/>
                <a:cs typeface="Carlito"/>
              </a:rPr>
              <a:t>pass </a:t>
            </a:r>
            <a:r>
              <a:rPr dirty="0" sz="2200" spc="-20">
                <a:latin typeface="Carlito"/>
                <a:cs typeface="Carlito"/>
              </a:rPr>
              <a:t>through </a:t>
            </a:r>
            <a:r>
              <a:rPr dirty="0" sz="2200" spc="-5">
                <a:latin typeface="Carlito"/>
                <a:cs typeface="Carlito"/>
              </a:rPr>
              <a:t>the</a:t>
            </a:r>
            <a:r>
              <a:rPr dirty="0" sz="2200" spc="-25">
                <a:latin typeface="Carlito"/>
                <a:cs typeface="Carlito"/>
              </a:rPr>
              <a:t> </a:t>
            </a:r>
            <a:r>
              <a:rPr dirty="0" sz="2200" spc="-10">
                <a:latin typeface="Carlito"/>
                <a:cs typeface="Carlito"/>
              </a:rPr>
              <a:t>origin.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832347" y="2686811"/>
            <a:ext cx="3209544" cy="25648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5740" y="486155"/>
            <a:ext cx="8592312" cy="55305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18515" y="220979"/>
            <a:ext cx="8825865" cy="5219700"/>
            <a:chOff x="318515" y="220979"/>
            <a:chExt cx="8825865" cy="5219700"/>
          </a:xfrm>
        </p:grpSpPr>
        <p:sp>
          <p:nvSpPr>
            <p:cNvPr id="3" name="object 3"/>
            <p:cNvSpPr/>
            <p:nvPr/>
          </p:nvSpPr>
          <p:spPr>
            <a:xfrm>
              <a:off x="318515" y="220979"/>
              <a:ext cx="8014716" cy="52197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5867400" y="1371599"/>
              <a:ext cx="3276600" cy="37338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5961253" y="5128005"/>
            <a:ext cx="2800350" cy="1397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76200" marR="68580">
              <a:lnSpc>
                <a:spcPct val="100000"/>
              </a:lnSpc>
              <a:spcBef>
                <a:spcPts val="100"/>
              </a:spcBef>
              <a:tabLst>
                <a:tab pos="1847214" algn="l"/>
              </a:tabLst>
            </a:pPr>
            <a:r>
              <a:rPr dirty="0" sz="1800" b="1">
                <a:latin typeface="Arial"/>
                <a:cs typeface="Arial"/>
              </a:rPr>
              <a:t>Figure </a:t>
            </a:r>
            <a:r>
              <a:rPr dirty="0" sz="1800" spc="-5" b="1">
                <a:latin typeface="Arial"/>
                <a:cs typeface="Arial"/>
              </a:rPr>
              <a:t>4 </a:t>
            </a:r>
            <a:r>
              <a:rPr dirty="0" sz="1800" spc="-145">
                <a:latin typeface="Arial"/>
                <a:cs typeface="Arial"/>
              </a:rPr>
              <a:t>To </a:t>
            </a:r>
            <a:r>
              <a:rPr dirty="0" sz="1800" spc="-10">
                <a:latin typeface="Arial"/>
                <a:cs typeface="Arial"/>
              </a:rPr>
              <a:t>calculate </a:t>
            </a:r>
            <a:r>
              <a:rPr dirty="0" sz="1800" spc="-5">
                <a:latin typeface="Arial"/>
                <a:cs typeface="Arial"/>
              </a:rPr>
              <a:t>the  </a:t>
            </a:r>
            <a:r>
              <a:rPr dirty="0" sz="1800" spc="-10">
                <a:latin typeface="Arial"/>
                <a:cs typeface="Arial"/>
              </a:rPr>
              <a:t>distance	</a:t>
            </a:r>
            <a:r>
              <a:rPr dirty="0" sz="1800" spc="-15">
                <a:latin typeface="Arial"/>
                <a:cs typeface="Arial"/>
              </a:rPr>
              <a:t>between  </a:t>
            </a:r>
            <a:r>
              <a:rPr dirty="0" sz="1800" spc="-5">
                <a:latin typeface="Arial"/>
                <a:cs typeface="Arial"/>
              </a:rPr>
              <a:t>P(x</a:t>
            </a:r>
            <a:r>
              <a:rPr dirty="0" baseline="-16203" sz="1800" spc="-7">
                <a:latin typeface="Arial"/>
                <a:cs typeface="Arial"/>
              </a:rPr>
              <a:t>1</a:t>
            </a:r>
            <a:r>
              <a:rPr dirty="0" sz="1800" spc="-5">
                <a:latin typeface="Arial"/>
                <a:cs typeface="Arial"/>
              </a:rPr>
              <a:t>,y</a:t>
            </a:r>
            <a:r>
              <a:rPr dirty="0" baseline="-16203" sz="1800" spc="-7">
                <a:latin typeface="Arial"/>
                <a:cs typeface="Arial"/>
              </a:rPr>
              <a:t>1</a:t>
            </a:r>
            <a:r>
              <a:rPr dirty="0" sz="1800" spc="-5">
                <a:latin typeface="Arial"/>
                <a:cs typeface="Arial"/>
              </a:rPr>
              <a:t>)and </a:t>
            </a:r>
            <a:r>
              <a:rPr dirty="0" sz="1800" spc="-10">
                <a:latin typeface="Arial"/>
                <a:cs typeface="Arial"/>
              </a:rPr>
              <a:t>Q(x</a:t>
            </a:r>
            <a:r>
              <a:rPr dirty="0" baseline="-16203" sz="1800" spc="-15">
                <a:latin typeface="Arial"/>
                <a:cs typeface="Arial"/>
              </a:rPr>
              <a:t>2</a:t>
            </a:r>
            <a:r>
              <a:rPr dirty="0" sz="1800" spc="-10">
                <a:latin typeface="Arial"/>
                <a:cs typeface="Arial"/>
              </a:rPr>
              <a:t>,y</a:t>
            </a:r>
            <a:r>
              <a:rPr dirty="0" baseline="-16203" sz="1800" spc="-15">
                <a:latin typeface="Arial"/>
                <a:cs typeface="Arial"/>
              </a:rPr>
              <a:t>2</a:t>
            </a:r>
            <a:r>
              <a:rPr dirty="0" sz="1800" spc="-10">
                <a:latin typeface="Arial"/>
                <a:cs typeface="Arial"/>
              </a:rPr>
              <a:t>)apply  </a:t>
            </a:r>
            <a:r>
              <a:rPr dirty="0" sz="1800">
                <a:latin typeface="Arial"/>
                <a:cs typeface="Arial"/>
              </a:rPr>
              <a:t>the </a:t>
            </a:r>
            <a:r>
              <a:rPr dirty="0" sz="1800" spc="-10">
                <a:latin typeface="Arial"/>
                <a:cs typeface="Arial"/>
              </a:rPr>
              <a:t>Pythagorean theorem  </a:t>
            </a:r>
            <a:r>
              <a:rPr dirty="0" sz="1800">
                <a:latin typeface="Arial"/>
                <a:cs typeface="Arial"/>
              </a:rPr>
              <a:t>to </a:t>
            </a:r>
            <a:r>
              <a:rPr dirty="0" sz="1800" spc="-5">
                <a:latin typeface="Arial"/>
                <a:cs typeface="Arial"/>
              </a:rPr>
              <a:t>riangle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PCQ.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1940" y="518159"/>
            <a:ext cx="8328659" cy="4343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1761" y="518922"/>
            <a:ext cx="1981200" cy="320040"/>
          </a:xfrm>
          <a:prstGeom prst="rect"/>
          <a:solidFill>
            <a:srgbClr val="FFFFFF"/>
          </a:solidFill>
          <a:ln w="25400">
            <a:solidFill>
              <a:srgbClr val="F79546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91770">
              <a:lnSpc>
                <a:spcPts val="2520"/>
              </a:lnSpc>
            </a:pPr>
            <a:r>
              <a:rPr dirty="0" spc="-15"/>
              <a:t>Exercises</a:t>
            </a:r>
            <a:r>
              <a:rPr dirty="0" spc="-30"/>
              <a:t> </a:t>
            </a:r>
            <a:r>
              <a:rPr dirty="0" spc="-5"/>
              <a:t>0.1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70331" y="2109216"/>
            <a:ext cx="7723632" cy="16108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19683" y="4343400"/>
            <a:ext cx="5266944" cy="14660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07035" y="1690191"/>
            <a:ext cx="296735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Times New Roman"/>
                <a:cs typeface="Times New Roman"/>
              </a:rPr>
              <a:t>Arithmetic</a:t>
            </a:r>
            <a:r>
              <a:rPr dirty="0" sz="2400" spc="-195" b="1">
                <a:latin typeface="Times New Roman"/>
                <a:cs typeface="Times New Roman"/>
              </a:rPr>
              <a:t> </a:t>
            </a:r>
            <a:r>
              <a:rPr dirty="0" sz="2400" b="1">
                <a:latin typeface="Times New Roman"/>
                <a:cs typeface="Times New Roman"/>
              </a:rPr>
              <a:t>Operations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7035" y="3748785"/>
            <a:ext cx="3929379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Times New Roman"/>
                <a:cs typeface="Times New Roman"/>
              </a:rPr>
              <a:t>Factoring Special</a:t>
            </a:r>
            <a:r>
              <a:rPr dirty="0" sz="2400" spc="-430" b="1">
                <a:latin typeface="Times New Roman"/>
                <a:cs typeface="Times New Roman"/>
              </a:rPr>
              <a:t> </a:t>
            </a:r>
            <a:r>
              <a:rPr dirty="0" sz="2400" b="1">
                <a:latin typeface="Times New Roman"/>
                <a:cs typeface="Times New Roman"/>
              </a:rPr>
              <a:t>Polynomials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8600" y="289559"/>
            <a:ext cx="8763000" cy="777240"/>
          </a:xfrm>
          <a:prstGeom prst="rect"/>
          <a:solidFill>
            <a:srgbClr val="B8CDE4"/>
          </a:solidFill>
        </p:spPr>
        <p:txBody>
          <a:bodyPr wrap="square" lIns="0" tIns="0" rIns="0" bIns="0" rtlCol="0" vert="horz">
            <a:spAutoFit/>
          </a:bodyPr>
          <a:lstStyle/>
          <a:p>
            <a:pPr marL="92710">
              <a:lnSpc>
                <a:spcPts val="5135"/>
              </a:lnSpc>
            </a:pPr>
            <a:r>
              <a:rPr dirty="0" sz="4400" b="0">
                <a:latin typeface="Carlito"/>
                <a:cs typeface="Carlito"/>
              </a:rPr>
              <a:t>Basics</a:t>
            </a:r>
            <a:endParaRPr sz="4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50748" y="807719"/>
            <a:ext cx="8471916" cy="39776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057655" y="5500115"/>
            <a:ext cx="6262116" cy="7467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35635" y="315925"/>
            <a:ext cx="3152775" cy="3917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>
                <a:latin typeface="Times New Roman"/>
                <a:cs typeface="Times New Roman"/>
              </a:rPr>
              <a:t>Exponents </a:t>
            </a:r>
            <a:r>
              <a:rPr dirty="0">
                <a:latin typeface="Times New Roman"/>
                <a:cs typeface="Times New Roman"/>
              </a:rPr>
              <a:t>and</a:t>
            </a:r>
            <a:r>
              <a:rPr dirty="0" spc="-75">
                <a:latin typeface="Times New Roman"/>
                <a:cs typeface="Times New Roman"/>
              </a:rPr>
              <a:t> </a:t>
            </a:r>
            <a:r>
              <a:rPr dirty="0" spc="-5">
                <a:latin typeface="Times New Roman"/>
                <a:cs typeface="Times New Roman"/>
              </a:rPr>
              <a:t>Radicals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35635" y="5042661"/>
            <a:ext cx="256222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Times New Roman"/>
                <a:cs typeface="Times New Roman"/>
              </a:rPr>
              <a:t>Quadratic</a:t>
            </a:r>
            <a:r>
              <a:rPr dirty="0" sz="2400" spc="-190" b="1">
                <a:latin typeface="Times New Roman"/>
                <a:cs typeface="Times New Roman"/>
              </a:rPr>
              <a:t> </a:t>
            </a:r>
            <a:r>
              <a:rPr dirty="0" sz="2400" b="1">
                <a:latin typeface="Times New Roman"/>
                <a:cs typeface="Times New Roman"/>
              </a:rPr>
              <a:t>Formula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8723" y="798576"/>
            <a:ext cx="8418576" cy="56083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235" y="323214"/>
            <a:ext cx="1882775" cy="3308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Arial"/>
                <a:cs typeface="Arial"/>
              </a:rPr>
              <a:t>Greek</a:t>
            </a:r>
            <a:r>
              <a:rPr dirty="0" sz="2000" spc="-254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Alphabet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2400" y="2058658"/>
            <a:ext cx="8642985" cy="4799965"/>
            <a:chOff x="152400" y="2058658"/>
            <a:chExt cx="8642985" cy="4799965"/>
          </a:xfrm>
        </p:grpSpPr>
        <p:sp>
          <p:nvSpPr>
            <p:cNvPr id="3" name="object 3"/>
            <p:cNvSpPr/>
            <p:nvPr/>
          </p:nvSpPr>
          <p:spPr>
            <a:xfrm>
              <a:off x="4138439" y="2058658"/>
              <a:ext cx="1849781" cy="116970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228600" y="3215639"/>
              <a:ext cx="8208264" cy="15087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52400" y="4696967"/>
              <a:ext cx="8642604" cy="216103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329285" y="1039494"/>
            <a:ext cx="8478520" cy="9613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95"/>
              </a:spcBef>
              <a:buSzPct val="96000"/>
              <a:buFont typeface="Arial"/>
              <a:buChar char="●"/>
              <a:tabLst>
                <a:tab pos="269240" algn="l"/>
              </a:tabLst>
            </a:pPr>
            <a:r>
              <a:rPr dirty="0" sz="2500" spc="-20" b="1">
                <a:latin typeface="Carlito"/>
                <a:cs typeface="Carlito"/>
              </a:rPr>
              <a:t>Real Numbers</a:t>
            </a:r>
            <a:endParaRPr sz="2500">
              <a:latin typeface="Carlito"/>
              <a:cs typeface="Carlito"/>
            </a:endParaRPr>
          </a:p>
          <a:p>
            <a:pPr marL="617220" marR="5080" indent="-26034">
              <a:lnSpc>
                <a:spcPts val="2200"/>
              </a:lnSpc>
              <a:spcBef>
                <a:spcPts val="55"/>
              </a:spcBef>
            </a:pPr>
            <a:r>
              <a:rPr dirty="0" sz="1800" spc="-5">
                <a:latin typeface="Carlito"/>
                <a:cs typeface="Carlito"/>
              </a:rPr>
              <a:t>Much of </a:t>
            </a:r>
            <a:r>
              <a:rPr dirty="0" sz="1800" spc="-10">
                <a:latin typeface="Carlito"/>
                <a:cs typeface="Carlito"/>
              </a:rPr>
              <a:t>calculus </a:t>
            </a:r>
            <a:r>
              <a:rPr dirty="0" sz="1800" spc="-5">
                <a:latin typeface="Carlito"/>
                <a:cs typeface="Carlito"/>
              </a:rPr>
              <a:t>is based on </a:t>
            </a:r>
            <a:r>
              <a:rPr dirty="0" sz="1800" spc="-10">
                <a:latin typeface="Carlito"/>
                <a:cs typeface="Carlito"/>
              </a:rPr>
              <a:t>properties </a:t>
            </a:r>
            <a:r>
              <a:rPr dirty="0" sz="1800" spc="-5">
                <a:latin typeface="Carlito"/>
                <a:cs typeface="Carlito"/>
              </a:rPr>
              <a:t>of </a:t>
            </a:r>
            <a:r>
              <a:rPr dirty="0" sz="1800">
                <a:latin typeface="Carlito"/>
                <a:cs typeface="Carlito"/>
              </a:rPr>
              <a:t>the </a:t>
            </a:r>
            <a:r>
              <a:rPr dirty="0" sz="1800" spc="-20">
                <a:latin typeface="Carlito"/>
                <a:cs typeface="Carlito"/>
              </a:rPr>
              <a:t>real </a:t>
            </a:r>
            <a:r>
              <a:rPr dirty="0" sz="1800">
                <a:latin typeface="Carlito"/>
                <a:cs typeface="Carlito"/>
              </a:rPr>
              <a:t>number </a:t>
            </a:r>
            <a:r>
              <a:rPr dirty="0" sz="1800" spc="-25">
                <a:latin typeface="Carlito"/>
                <a:cs typeface="Carlito"/>
              </a:rPr>
              <a:t>system. </a:t>
            </a:r>
            <a:r>
              <a:rPr dirty="0" sz="1800" spc="-20" b="1">
                <a:latin typeface="Carlito"/>
                <a:cs typeface="Carlito"/>
              </a:rPr>
              <a:t>Real </a:t>
            </a:r>
            <a:r>
              <a:rPr dirty="0" sz="1800" spc="-10" b="1">
                <a:latin typeface="Carlito"/>
                <a:cs typeface="Carlito"/>
              </a:rPr>
              <a:t>numbers </a:t>
            </a:r>
            <a:r>
              <a:rPr dirty="0" sz="1800" spc="-20">
                <a:latin typeface="Carlito"/>
                <a:cs typeface="Carlito"/>
              </a:rPr>
              <a:t>are  </a:t>
            </a:r>
            <a:r>
              <a:rPr dirty="0" sz="1800" spc="-10">
                <a:latin typeface="Carlito"/>
                <a:cs typeface="Carlito"/>
              </a:rPr>
              <a:t>numbers </a:t>
            </a:r>
            <a:r>
              <a:rPr dirty="0" sz="1800" spc="-5">
                <a:latin typeface="Carlito"/>
                <a:cs typeface="Carlito"/>
              </a:rPr>
              <a:t>that </a:t>
            </a:r>
            <a:r>
              <a:rPr dirty="0" sz="1800" spc="-10">
                <a:latin typeface="Carlito"/>
                <a:cs typeface="Carlito"/>
              </a:rPr>
              <a:t>can </a:t>
            </a:r>
            <a:r>
              <a:rPr dirty="0" sz="1800">
                <a:latin typeface="Carlito"/>
                <a:cs typeface="Carlito"/>
              </a:rPr>
              <a:t>be </a:t>
            </a:r>
            <a:r>
              <a:rPr dirty="0" sz="1800" spc="-10">
                <a:latin typeface="Carlito"/>
                <a:cs typeface="Carlito"/>
              </a:rPr>
              <a:t>expressed </a:t>
            </a:r>
            <a:r>
              <a:rPr dirty="0" sz="1800">
                <a:latin typeface="Carlito"/>
                <a:cs typeface="Carlito"/>
              </a:rPr>
              <a:t>as </a:t>
            </a:r>
            <a:r>
              <a:rPr dirty="0" sz="1800" spc="-5">
                <a:latin typeface="Carlito"/>
                <a:cs typeface="Carlito"/>
              </a:rPr>
              <a:t>decimals, such</a:t>
            </a:r>
            <a:r>
              <a:rPr dirty="0" sz="1800" spc="-90">
                <a:latin typeface="Carlito"/>
                <a:cs typeface="Carlito"/>
              </a:rPr>
              <a:t> </a:t>
            </a:r>
            <a:r>
              <a:rPr dirty="0" sz="1800">
                <a:latin typeface="Carlito"/>
                <a:cs typeface="Carlito"/>
              </a:rPr>
              <a:t>as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52400" y="137160"/>
            <a:ext cx="8763000" cy="777240"/>
          </a:xfrm>
          <a:custGeom>
            <a:avLst/>
            <a:gdLst/>
            <a:ahLst/>
            <a:cxnLst/>
            <a:rect l="l" t="t" r="r" b="b"/>
            <a:pathLst>
              <a:path w="8763000" h="777240">
                <a:moveTo>
                  <a:pt x="8763000" y="0"/>
                </a:moveTo>
                <a:lnTo>
                  <a:pt x="0" y="0"/>
                </a:lnTo>
                <a:lnTo>
                  <a:pt x="0" y="777240"/>
                </a:lnTo>
                <a:lnTo>
                  <a:pt x="8763000" y="777240"/>
                </a:lnTo>
                <a:lnTo>
                  <a:pt x="8763000" y="0"/>
                </a:lnTo>
                <a:close/>
              </a:path>
            </a:pathLst>
          </a:custGeom>
          <a:solidFill>
            <a:srgbClr val="B3A1C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32359" y="104901"/>
            <a:ext cx="7217409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20" b="0">
                <a:latin typeface="Carlito"/>
                <a:cs typeface="Carlito"/>
              </a:rPr>
              <a:t>Real </a:t>
            </a:r>
            <a:r>
              <a:rPr dirty="0" sz="4400" spc="-10" b="0">
                <a:latin typeface="Carlito"/>
                <a:cs typeface="Carlito"/>
              </a:rPr>
              <a:t>Numbers </a:t>
            </a:r>
            <a:r>
              <a:rPr dirty="0" sz="4400" b="0">
                <a:latin typeface="Carlito"/>
                <a:cs typeface="Carlito"/>
              </a:rPr>
              <a:t>and the </a:t>
            </a:r>
            <a:r>
              <a:rPr dirty="0" sz="4400" spc="-20" b="0">
                <a:latin typeface="Carlito"/>
                <a:cs typeface="Carlito"/>
              </a:rPr>
              <a:t>Real</a:t>
            </a:r>
            <a:r>
              <a:rPr dirty="0" sz="4400" spc="-110" b="0">
                <a:latin typeface="Carlito"/>
                <a:cs typeface="Carlito"/>
              </a:rPr>
              <a:t> </a:t>
            </a:r>
            <a:r>
              <a:rPr dirty="0" sz="4400" spc="-5" b="0">
                <a:latin typeface="Carlito"/>
                <a:cs typeface="Carlito"/>
              </a:rPr>
              <a:t>Line</a:t>
            </a:r>
            <a:endParaRPr sz="4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235" y="276367"/>
            <a:ext cx="8466455" cy="5477510"/>
          </a:xfrm>
          <a:prstGeom prst="rect">
            <a:avLst/>
          </a:prstGeom>
        </p:spPr>
        <p:txBody>
          <a:bodyPr wrap="square" lIns="0" tIns="33020" rIns="0" bIns="0" rtlCol="0" vert="horz">
            <a:spAutoFit/>
          </a:bodyPr>
          <a:lstStyle/>
          <a:p>
            <a:pPr algn="just" marL="268605" indent="-256540">
              <a:lnSpc>
                <a:spcPct val="100000"/>
              </a:lnSpc>
              <a:spcBef>
                <a:spcPts val="260"/>
              </a:spcBef>
              <a:buSzPct val="96000"/>
              <a:buFont typeface="Arial"/>
              <a:buChar char="●"/>
              <a:tabLst>
                <a:tab pos="269240" algn="l"/>
              </a:tabLst>
            </a:pPr>
            <a:r>
              <a:rPr dirty="0" sz="2500" spc="-25" b="1">
                <a:latin typeface="Carlito"/>
                <a:cs typeface="Carlito"/>
              </a:rPr>
              <a:t>Intervals</a:t>
            </a:r>
            <a:endParaRPr sz="2500">
              <a:latin typeface="Carlito"/>
              <a:cs typeface="Carlito"/>
            </a:endParaRPr>
          </a:p>
          <a:p>
            <a:pPr algn="just" marL="88900" marR="5080" indent="71120">
              <a:lnSpc>
                <a:spcPct val="80000"/>
              </a:lnSpc>
              <a:spcBef>
                <a:spcPts val="755"/>
              </a:spcBef>
            </a:pPr>
            <a:r>
              <a:rPr dirty="0" sz="2500" spc="-5">
                <a:latin typeface="Carlito"/>
                <a:cs typeface="Carlito"/>
              </a:rPr>
              <a:t>A </a:t>
            </a:r>
            <a:r>
              <a:rPr dirty="0" sz="2500" spc="-20">
                <a:latin typeface="Carlito"/>
                <a:cs typeface="Carlito"/>
              </a:rPr>
              <a:t>subset </a:t>
            </a:r>
            <a:r>
              <a:rPr dirty="0" sz="2500" spc="-5">
                <a:latin typeface="Carlito"/>
                <a:cs typeface="Carlito"/>
              </a:rPr>
              <a:t>of the </a:t>
            </a:r>
            <a:r>
              <a:rPr dirty="0" sz="2500" spc="-20">
                <a:latin typeface="Carlito"/>
                <a:cs typeface="Carlito"/>
              </a:rPr>
              <a:t>real </a:t>
            </a:r>
            <a:r>
              <a:rPr dirty="0" sz="2500" spc="-5">
                <a:latin typeface="Carlito"/>
                <a:cs typeface="Carlito"/>
              </a:rPr>
              <a:t>line is </a:t>
            </a:r>
            <a:r>
              <a:rPr dirty="0" sz="2500" spc="-10">
                <a:latin typeface="Carlito"/>
                <a:cs typeface="Carlito"/>
              </a:rPr>
              <a:t>called </a:t>
            </a:r>
            <a:r>
              <a:rPr dirty="0" sz="2500" spc="-5">
                <a:latin typeface="Carlito"/>
                <a:cs typeface="Carlito"/>
              </a:rPr>
              <a:t>an </a:t>
            </a:r>
            <a:r>
              <a:rPr dirty="0" sz="2500" spc="-25" b="1">
                <a:latin typeface="Carlito"/>
                <a:cs typeface="Carlito"/>
              </a:rPr>
              <a:t>interval </a:t>
            </a:r>
            <a:r>
              <a:rPr dirty="0" sz="2500" spc="-5">
                <a:latin typeface="Carlito"/>
                <a:cs typeface="Carlito"/>
              </a:rPr>
              <a:t>if it </a:t>
            </a:r>
            <a:r>
              <a:rPr dirty="0" sz="2500" spc="-25">
                <a:latin typeface="Carlito"/>
                <a:cs typeface="Carlito"/>
              </a:rPr>
              <a:t>contains at </a:t>
            </a:r>
            <a:r>
              <a:rPr dirty="0" sz="2500" spc="-20">
                <a:latin typeface="Carlito"/>
                <a:cs typeface="Carlito"/>
              </a:rPr>
              <a:t>least  two numbers </a:t>
            </a:r>
            <a:r>
              <a:rPr dirty="0" sz="2500">
                <a:latin typeface="Carlito"/>
                <a:cs typeface="Carlito"/>
              </a:rPr>
              <a:t>and </a:t>
            </a:r>
            <a:r>
              <a:rPr dirty="0" sz="2500" spc="-25">
                <a:latin typeface="Carlito"/>
                <a:cs typeface="Carlito"/>
              </a:rPr>
              <a:t>contains </a:t>
            </a:r>
            <a:r>
              <a:rPr dirty="0" sz="2500" spc="-5">
                <a:latin typeface="Carlito"/>
                <a:cs typeface="Carlito"/>
              </a:rPr>
              <a:t>all the </a:t>
            </a:r>
            <a:r>
              <a:rPr dirty="0" sz="2500" spc="-20">
                <a:latin typeface="Carlito"/>
                <a:cs typeface="Carlito"/>
              </a:rPr>
              <a:t>real </a:t>
            </a:r>
            <a:r>
              <a:rPr dirty="0" sz="2500" spc="-25">
                <a:latin typeface="Carlito"/>
                <a:cs typeface="Carlito"/>
              </a:rPr>
              <a:t>numbers </a:t>
            </a:r>
            <a:r>
              <a:rPr dirty="0" sz="2500" spc="-15">
                <a:latin typeface="Carlito"/>
                <a:cs typeface="Carlito"/>
              </a:rPr>
              <a:t>lying</a:t>
            </a:r>
            <a:r>
              <a:rPr dirty="0" sz="2500" spc="535">
                <a:latin typeface="Carlito"/>
                <a:cs typeface="Carlito"/>
              </a:rPr>
              <a:t> </a:t>
            </a:r>
            <a:r>
              <a:rPr dirty="0" sz="2500" spc="-25">
                <a:latin typeface="Carlito"/>
                <a:cs typeface="Carlito"/>
              </a:rPr>
              <a:t>between  </a:t>
            </a:r>
            <a:r>
              <a:rPr dirty="0" sz="2500" spc="-30">
                <a:latin typeface="Carlito"/>
                <a:cs typeface="Carlito"/>
              </a:rPr>
              <a:t>any </a:t>
            </a:r>
            <a:r>
              <a:rPr dirty="0" sz="2500" spc="-20">
                <a:latin typeface="Carlito"/>
                <a:cs typeface="Carlito"/>
              </a:rPr>
              <a:t>two </a:t>
            </a:r>
            <a:r>
              <a:rPr dirty="0" sz="2500" spc="-5">
                <a:latin typeface="Carlito"/>
                <a:cs typeface="Carlito"/>
              </a:rPr>
              <a:t>of its </a:t>
            </a:r>
            <a:r>
              <a:rPr dirty="0" sz="2500" spc="-10">
                <a:latin typeface="Carlito"/>
                <a:cs typeface="Carlito"/>
              </a:rPr>
              <a:t>elements. </a:t>
            </a:r>
            <a:r>
              <a:rPr dirty="0" sz="2500" spc="-30">
                <a:latin typeface="Carlito"/>
                <a:cs typeface="Carlito"/>
              </a:rPr>
              <a:t>For </a:t>
            </a:r>
            <a:r>
              <a:rPr dirty="0" sz="2500" spc="-25">
                <a:latin typeface="Carlito"/>
                <a:cs typeface="Carlito"/>
              </a:rPr>
              <a:t>example, </a:t>
            </a:r>
            <a:r>
              <a:rPr dirty="0" sz="2500" spc="-5">
                <a:latin typeface="Carlito"/>
                <a:cs typeface="Carlito"/>
              </a:rPr>
              <a:t>the </a:t>
            </a:r>
            <a:r>
              <a:rPr dirty="0" sz="2500" spc="-15">
                <a:latin typeface="Carlito"/>
                <a:cs typeface="Carlito"/>
              </a:rPr>
              <a:t>set </a:t>
            </a:r>
            <a:r>
              <a:rPr dirty="0" sz="2500" spc="-10">
                <a:latin typeface="Carlito"/>
                <a:cs typeface="Carlito"/>
              </a:rPr>
              <a:t>of </a:t>
            </a:r>
            <a:r>
              <a:rPr dirty="0" sz="2500" spc="-5">
                <a:latin typeface="Carlito"/>
                <a:cs typeface="Carlito"/>
              </a:rPr>
              <a:t>all </a:t>
            </a:r>
            <a:r>
              <a:rPr dirty="0" sz="2500" spc="-20">
                <a:latin typeface="Carlito"/>
                <a:cs typeface="Carlito"/>
              </a:rPr>
              <a:t>real numbers  </a:t>
            </a:r>
            <a:r>
              <a:rPr dirty="0" sz="2600" i="1">
                <a:latin typeface="Trebuchet MS"/>
                <a:cs typeface="Trebuchet MS"/>
              </a:rPr>
              <a:t>x </a:t>
            </a:r>
            <a:r>
              <a:rPr dirty="0" sz="2500" spc="-15">
                <a:latin typeface="Carlito"/>
                <a:cs typeface="Carlito"/>
              </a:rPr>
              <a:t>such </a:t>
            </a:r>
            <a:r>
              <a:rPr dirty="0" sz="2500" spc="-20">
                <a:latin typeface="Carlito"/>
                <a:cs typeface="Carlito"/>
              </a:rPr>
              <a:t>that </a:t>
            </a:r>
            <a:r>
              <a:rPr dirty="0" sz="2500" spc="-5">
                <a:latin typeface="Carlito"/>
                <a:cs typeface="Carlito"/>
              </a:rPr>
              <a:t>x </a:t>
            </a:r>
            <a:r>
              <a:rPr dirty="0" sz="2600">
                <a:latin typeface="Carlito"/>
                <a:cs typeface="Carlito"/>
              </a:rPr>
              <a:t>&gt; </a:t>
            </a:r>
            <a:r>
              <a:rPr dirty="0" sz="2500" spc="-5">
                <a:latin typeface="Carlito"/>
                <a:cs typeface="Carlito"/>
              </a:rPr>
              <a:t>6 is an </a:t>
            </a:r>
            <a:r>
              <a:rPr dirty="0" sz="2500" spc="-20">
                <a:latin typeface="Carlito"/>
                <a:cs typeface="Carlito"/>
              </a:rPr>
              <a:t>interval, </a:t>
            </a:r>
            <a:r>
              <a:rPr dirty="0" sz="2500" spc="-5">
                <a:latin typeface="Carlito"/>
                <a:cs typeface="Carlito"/>
              </a:rPr>
              <a:t>as is </a:t>
            </a:r>
            <a:r>
              <a:rPr dirty="0" sz="2500" spc="-10">
                <a:latin typeface="Carlito"/>
                <a:cs typeface="Carlito"/>
              </a:rPr>
              <a:t>the </a:t>
            </a:r>
            <a:r>
              <a:rPr dirty="0" sz="2500" spc="-15">
                <a:latin typeface="Carlito"/>
                <a:cs typeface="Carlito"/>
              </a:rPr>
              <a:t>set </a:t>
            </a:r>
            <a:r>
              <a:rPr dirty="0" sz="2500" spc="-5">
                <a:latin typeface="Carlito"/>
                <a:cs typeface="Carlito"/>
              </a:rPr>
              <a:t>of all </a:t>
            </a:r>
            <a:r>
              <a:rPr dirty="0" sz="2600" i="1">
                <a:latin typeface="Trebuchet MS"/>
                <a:cs typeface="Trebuchet MS"/>
              </a:rPr>
              <a:t>x </a:t>
            </a:r>
            <a:r>
              <a:rPr dirty="0" sz="2500" spc="-20">
                <a:latin typeface="Carlito"/>
                <a:cs typeface="Carlito"/>
              </a:rPr>
              <a:t>such </a:t>
            </a:r>
            <a:r>
              <a:rPr dirty="0" sz="2500" spc="-15">
                <a:latin typeface="Carlito"/>
                <a:cs typeface="Carlito"/>
              </a:rPr>
              <a:t>that </a:t>
            </a:r>
            <a:r>
              <a:rPr dirty="0" sz="2500" spc="-5">
                <a:latin typeface="Carlito"/>
                <a:cs typeface="Carlito"/>
              </a:rPr>
              <a:t>-2 ≤  x ≤ 5 </a:t>
            </a:r>
            <a:r>
              <a:rPr dirty="0" sz="2500" spc="-15">
                <a:latin typeface="Carlito"/>
                <a:cs typeface="Carlito"/>
              </a:rPr>
              <a:t>The set </a:t>
            </a:r>
            <a:r>
              <a:rPr dirty="0" sz="2500" spc="-5">
                <a:latin typeface="Carlito"/>
                <a:cs typeface="Carlito"/>
              </a:rPr>
              <a:t>of all </a:t>
            </a:r>
            <a:r>
              <a:rPr dirty="0" sz="2500" spc="-40">
                <a:latin typeface="Carlito"/>
                <a:cs typeface="Carlito"/>
              </a:rPr>
              <a:t>nonzero </a:t>
            </a:r>
            <a:r>
              <a:rPr dirty="0" sz="2500" spc="-20">
                <a:latin typeface="Carlito"/>
                <a:cs typeface="Carlito"/>
              </a:rPr>
              <a:t>real numbers </a:t>
            </a:r>
            <a:r>
              <a:rPr dirty="0" sz="2500" spc="-5">
                <a:latin typeface="Carlito"/>
                <a:cs typeface="Carlito"/>
              </a:rPr>
              <a:t>is </a:t>
            </a:r>
            <a:r>
              <a:rPr dirty="0" sz="2500" spc="-10">
                <a:latin typeface="Carlito"/>
                <a:cs typeface="Carlito"/>
              </a:rPr>
              <a:t>not </a:t>
            </a:r>
            <a:r>
              <a:rPr dirty="0" sz="2500" spc="-5">
                <a:latin typeface="Carlito"/>
                <a:cs typeface="Carlito"/>
              </a:rPr>
              <a:t>an </a:t>
            </a:r>
            <a:r>
              <a:rPr dirty="0" sz="2500" spc="-20">
                <a:latin typeface="Carlito"/>
                <a:cs typeface="Carlito"/>
              </a:rPr>
              <a:t>interval; </a:t>
            </a:r>
            <a:r>
              <a:rPr dirty="0" sz="2500" spc="-10">
                <a:latin typeface="Carlito"/>
                <a:cs typeface="Carlito"/>
              </a:rPr>
              <a:t>since  </a:t>
            </a:r>
            <a:r>
              <a:rPr dirty="0" sz="2500" spc="-5">
                <a:latin typeface="Carlito"/>
                <a:cs typeface="Carlito"/>
              </a:rPr>
              <a:t>0 is </a:t>
            </a:r>
            <a:r>
              <a:rPr dirty="0" sz="2500" spc="-20">
                <a:latin typeface="Carlito"/>
                <a:cs typeface="Carlito"/>
              </a:rPr>
              <a:t>absent, </a:t>
            </a:r>
            <a:r>
              <a:rPr dirty="0" sz="2500" spc="-5">
                <a:latin typeface="Carlito"/>
                <a:cs typeface="Carlito"/>
              </a:rPr>
              <a:t>the </a:t>
            </a:r>
            <a:r>
              <a:rPr dirty="0" sz="2500" spc="-15">
                <a:latin typeface="Carlito"/>
                <a:cs typeface="Carlito"/>
              </a:rPr>
              <a:t>set </a:t>
            </a:r>
            <a:r>
              <a:rPr dirty="0" sz="2500" spc="-25">
                <a:latin typeface="Carlito"/>
                <a:cs typeface="Carlito"/>
              </a:rPr>
              <a:t>fails </a:t>
            </a:r>
            <a:r>
              <a:rPr dirty="0" sz="2500" spc="-20">
                <a:latin typeface="Carlito"/>
                <a:cs typeface="Carlito"/>
              </a:rPr>
              <a:t>to </a:t>
            </a:r>
            <a:r>
              <a:rPr dirty="0" sz="2500" spc="-30">
                <a:latin typeface="Carlito"/>
                <a:cs typeface="Carlito"/>
              </a:rPr>
              <a:t>contain </a:t>
            </a:r>
            <a:r>
              <a:rPr dirty="0" sz="2500" spc="-10">
                <a:latin typeface="Carlito"/>
                <a:cs typeface="Carlito"/>
              </a:rPr>
              <a:t>every </a:t>
            </a:r>
            <a:r>
              <a:rPr dirty="0" sz="2500" spc="-20">
                <a:latin typeface="Carlito"/>
                <a:cs typeface="Carlito"/>
              </a:rPr>
              <a:t>real </a:t>
            </a:r>
            <a:r>
              <a:rPr dirty="0" sz="2500" spc="-10">
                <a:latin typeface="Carlito"/>
                <a:cs typeface="Carlito"/>
              </a:rPr>
              <a:t>number </a:t>
            </a:r>
            <a:r>
              <a:rPr dirty="0" sz="2500" spc="-15">
                <a:latin typeface="Carlito"/>
                <a:cs typeface="Carlito"/>
              </a:rPr>
              <a:t>between-1  </a:t>
            </a:r>
            <a:r>
              <a:rPr dirty="0" sz="2500" spc="-5">
                <a:latin typeface="Carlito"/>
                <a:cs typeface="Carlito"/>
              </a:rPr>
              <a:t>and 1 </a:t>
            </a:r>
            <a:r>
              <a:rPr dirty="0" sz="2500" spc="-40">
                <a:latin typeface="Carlito"/>
                <a:cs typeface="Carlito"/>
              </a:rPr>
              <a:t>(for</a:t>
            </a:r>
            <a:r>
              <a:rPr dirty="0" sz="2500" spc="15">
                <a:latin typeface="Carlito"/>
                <a:cs typeface="Carlito"/>
              </a:rPr>
              <a:t> </a:t>
            </a:r>
            <a:r>
              <a:rPr dirty="0" sz="2500" spc="-25">
                <a:latin typeface="Carlito"/>
                <a:cs typeface="Carlito"/>
              </a:rPr>
              <a:t>example).</a:t>
            </a:r>
            <a:endParaRPr sz="2500">
              <a:latin typeface="Carlito"/>
              <a:cs typeface="Carlito"/>
            </a:endParaRPr>
          </a:p>
          <a:p>
            <a:pPr algn="just" marL="88900" marR="5715" indent="71120">
              <a:lnSpc>
                <a:spcPct val="80000"/>
              </a:lnSpc>
              <a:spcBef>
                <a:spcPts val="600"/>
              </a:spcBef>
            </a:pPr>
            <a:r>
              <a:rPr dirty="0" sz="2500" spc="-35">
                <a:latin typeface="Carlito"/>
                <a:cs typeface="Carlito"/>
              </a:rPr>
              <a:t>Geometrically, </a:t>
            </a:r>
            <a:r>
              <a:rPr dirty="0" sz="2500" spc="-20">
                <a:latin typeface="Carlito"/>
                <a:cs typeface="Carlito"/>
              </a:rPr>
              <a:t>intervals </a:t>
            </a:r>
            <a:r>
              <a:rPr dirty="0" sz="2500" spc="-15">
                <a:latin typeface="Carlito"/>
                <a:cs typeface="Carlito"/>
              </a:rPr>
              <a:t>correspond </a:t>
            </a:r>
            <a:r>
              <a:rPr dirty="0" sz="2500" spc="-20">
                <a:latin typeface="Carlito"/>
                <a:cs typeface="Carlito"/>
              </a:rPr>
              <a:t>to </a:t>
            </a:r>
            <a:r>
              <a:rPr dirty="0" sz="2500" spc="-60">
                <a:latin typeface="Carlito"/>
                <a:cs typeface="Carlito"/>
              </a:rPr>
              <a:t>rays </a:t>
            </a:r>
            <a:r>
              <a:rPr dirty="0" sz="2500" spc="-5">
                <a:latin typeface="Carlito"/>
                <a:cs typeface="Carlito"/>
              </a:rPr>
              <a:t>and line </a:t>
            </a:r>
            <a:r>
              <a:rPr dirty="0" sz="2500" spc="-15">
                <a:latin typeface="Carlito"/>
                <a:cs typeface="Carlito"/>
              </a:rPr>
              <a:t>segments </a:t>
            </a:r>
            <a:r>
              <a:rPr dirty="0" sz="2500" spc="-5">
                <a:latin typeface="Carlito"/>
                <a:cs typeface="Carlito"/>
              </a:rPr>
              <a:t>on  the </a:t>
            </a:r>
            <a:r>
              <a:rPr dirty="0" sz="2500" spc="-20">
                <a:latin typeface="Carlito"/>
                <a:cs typeface="Carlito"/>
              </a:rPr>
              <a:t>real </a:t>
            </a:r>
            <a:r>
              <a:rPr dirty="0" sz="2500" spc="-5">
                <a:latin typeface="Carlito"/>
                <a:cs typeface="Carlito"/>
              </a:rPr>
              <a:t>line, along </a:t>
            </a:r>
            <a:r>
              <a:rPr dirty="0" sz="2500" spc="-10">
                <a:latin typeface="Carlito"/>
                <a:cs typeface="Carlito"/>
              </a:rPr>
              <a:t>with </a:t>
            </a:r>
            <a:r>
              <a:rPr dirty="0" sz="2500" spc="-5">
                <a:latin typeface="Carlito"/>
                <a:cs typeface="Carlito"/>
              </a:rPr>
              <a:t>the </a:t>
            </a:r>
            <a:r>
              <a:rPr dirty="0" sz="2500" spc="-20">
                <a:latin typeface="Carlito"/>
                <a:cs typeface="Carlito"/>
              </a:rPr>
              <a:t>real </a:t>
            </a:r>
            <a:r>
              <a:rPr dirty="0" sz="2500" spc="-5">
                <a:latin typeface="Carlito"/>
                <a:cs typeface="Carlito"/>
              </a:rPr>
              <a:t>line </a:t>
            </a:r>
            <a:r>
              <a:rPr dirty="0" sz="2500" spc="-55">
                <a:latin typeface="Carlito"/>
                <a:cs typeface="Carlito"/>
              </a:rPr>
              <a:t>itself. </a:t>
            </a:r>
            <a:r>
              <a:rPr dirty="0" sz="2500" spc="-20">
                <a:latin typeface="Carlito"/>
                <a:cs typeface="Carlito"/>
              </a:rPr>
              <a:t>Intervals </a:t>
            </a:r>
            <a:r>
              <a:rPr dirty="0" sz="2500" spc="-5">
                <a:latin typeface="Carlito"/>
                <a:cs typeface="Carlito"/>
              </a:rPr>
              <a:t>of </a:t>
            </a:r>
            <a:r>
              <a:rPr dirty="0" sz="2500" spc="-20">
                <a:latin typeface="Carlito"/>
                <a:cs typeface="Carlito"/>
              </a:rPr>
              <a:t>numbers  corresponding to </a:t>
            </a:r>
            <a:r>
              <a:rPr dirty="0" sz="2500" spc="-5">
                <a:latin typeface="Carlito"/>
                <a:cs typeface="Carlito"/>
              </a:rPr>
              <a:t>line </a:t>
            </a:r>
            <a:r>
              <a:rPr dirty="0" sz="2500" spc="-15">
                <a:latin typeface="Carlito"/>
                <a:cs typeface="Carlito"/>
              </a:rPr>
              <a:t>segments </a:t>
            </a:r>
            <a:r>
              <a:rPr dirty="0" sz="2500" spc="-20">
                <a:latin typeface="Carlito"/>
                <a:cs typeface="Carlito"/>
              </a:rPr>
              <a:t>are </a:t>
            </a:r>
            <a:r>
              <a:rPr dirty="0" sz="2500" spc="-20" b="1">
                <a:latin typeface="Carlito"/>
                <a:cs typeface="Carlito"/>
              </a:rPr>
              <a:t>finite intervals</a:t>
            </a:r>
            <a:r>
              <a:rPr dirty="0" sz="2500" spc="-20">
                <a:latin typeface="Carlito"/>
                <a:cs typeface="Carlito"/>
              </a:rPr>
              <a:t>; intervals  corresponding to </a:t>
            </a:r>
            <a:r>
              <a:rPr dirty="0" sz="2500" spc="-60">
                <a:latin typeface="Carlito"/>
                <a:cs typeface="Carlito"/>
              </a:rPr>
              <a:t>rays </a:t>
            </a:r>
            <a:r>
              <a:rPr dirty="0" sz="2500" spc="-5">
                <a:latin typeface="Carlito"/>
                <a:cs typeface="Carlito"/>
              </a:rPr>
              <a:t>and the </a:t>
            </a:r>
            <a:r>
              <a:rPr dirty="0" sz="2500" spc="-10">
                <a:latin typeface="Carlito"/>
                <a:cs typeface="Carlito"/>
              </a:rPr>
              <a:t>real </a:t>
            </a:r>
            <a:r>
              <a:rPr dirty="0" sz="2500" spc="-5">
                <a:latin typeface="Carlito"/>
                <a:cs typeface="Carlito"/>
              </a:rPr>
              <a:t>line </a:t>
            </a:r>
            <a:r>
              <a:rPr dirty="0" sz="2500" spc="-25">
                <a:latin typeface="Carlito"/>
                <a:cs typeface="Carlito"/>
              </a:rPr>
              <a:t>are </a:t>
            </a:r>
            <a:r>
              <a:rPr dirty="0" sz="2500" spc="-20" b="1">
                <a:latin typeface="Carlito"/>
                <a:cs typeface="Carlito"/>
              </a:rPr>
              <a:t>infinite </a:t>
            </a:r>
            <a:r>
              <a:rPr dirty="0" sz="2500" spc="-25" b="1">
                <a:latin typeface="Carlito"/>
                <a:cs typeface="Carlito"/>
              </a:rPr>
              <a:t>interval</a:t>
            </a:r>
            <a:r>
              <a:rPr dirty="0" sz="2500" spc="-45" b="1">
                <a:latin typeface="Carlito"/>
                <a:cs typeface="Carlito"/>
              </a:rPr>
              <a:t> </a:t>
            </a:r>
            <a:r>
              <a:rPr dirty="0" sz="2500" spc="-5" b="1">
                <a:latin typeface="Carlito"/>
                <a:cs typeface="Carlito"/>
              </a:rPr>
              <a:t>.</a:t>
            </a:r>
            <a:endParaRPr sz="25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2300">
              <a:latin typeface="Carlito"/>
              <a:cs typeface="Carlito"/>
            </a:endParaRPr>
          </a:p>
          <a:p>
            <a:pPr algn="just" marL="276225" indent="-264160">
              <a:lnSpc>
                <a:spcPct val="100000"/>
              </a:lnSpc>
              <a:spcBef>
                <a:spcPts val="5"/>
              </a:spcBef>
              <a:buFont typeface="Arial"/>
              <a:buChar char="●"/>
              <a:tabLst>
                <a:tab pos="276860" algn="l"/>
              </a:tabLst>
            </a:pPr>
            <a:r>
              <a:rPr dirty="0" sz="2500" spc="-5" b="1">
                <a:latin typeface="Carlito"/>
                <a:cs typeface="Carlito"/>
              </a:rPr>
              <a:t>Solving</a:t>
            </a:r>
            <a:r>
              <a:rPr dirty="0" sz="2500" spc="10" b="1">
                <a:latin typeface="Carlito"/>
                <a:cs typeface="Carlito"/>
              </a:rPr>
              <a:t> </a:t>
            </a:r>
            <a:r>
              <a:rPr dirty="0" sz="2500" spc="-5" b="1">
                <a:latin typeface="Carlito"/>
                <a:cs typeface="Carlito"/>
              </a:rPr>
              <a:t>Inequalities:</a:t>
            </a:r>
            <a:endParaRPr sz="2500">
              <a:latin typeface="Carlito"/>
              <a:cs typeface="Carlito"/>
            </a:endParaRPr>
          </a:p>
          <a:p>
            <a:pPr marL="12700" marR="400050" indent="71120">
              <a:lnSpc>
                <a:spcPct val="100000"/>
              </a:lnSpc>
              <a:spcBef>
                <a:spcPts val="95"/>
              </a:spcBef>
            </a:pPr>
            <a:r>
              <a:rPr dirty="0" sz="2500" spc="-20">
                <a:latin typeface="Carlito"/>
                <a:cs typeface="Carlito"/>
              </a:rPr>
              <a:t>The process </a:t>
            </a:r>
            <a:r>
              <a:rPr dirty="0" sz="2500" spc="-5">
                <a:latin typeface="Carlito"/>
                <a:cs typeface="Carlito"/>
              </a:rPr>
              <a:t>of </a:t>
            </a:r>
            <a:r>
              <a:rPr dirty="0" sz="2500" spc="-20">
                <a:latin typeface="Carlito"/>
                <a:cs typeface="Carlito"/>
              </a:rPr>
              <a:t>finding </a:t>
            </a:r>
            <a:r>
              <a:rPr dirty="0" sz="2500" spc="-5">
                <a:latin typeface="Carlito"/>
                <a:cs typeface="Carlito"/>
              </a:rPr>
              <a:t>the </a:t>
            </a:r>
            <a:r>
              <a:rPr dirty="0" sz="2500" spc="-20">
                <a:latin typeface="Carlito"/>
                <a:cs typeface="Carlito"/>
              </a:rPr>
              <a:t>interval </a:t>
            </a:r>
            <a:r>
              <a:rPr dirty="0" sz="2500" spc="-5">
                <a:latin typeface="Carlito"/>
                <a:cs typeface="Carlito"/>
              </a:rPr>
              <a:t>or </a:t>
            </a:r>
            <a:r>
              <a:rPr dirty="0" sz="2500" spc="-20">
                <a:latin typeface="Carlito"/>
                <a:cs typeface="Carlito"/>
              </a:rPr>
              <a:t>intervals </a:t>
            </a:r>
            <a:r>
              <a:rPr dirty="0" sz="2500" spc="-5">
                <a:latin typeface="Carlito"/>
                <a:cs typeface="Carlito"/>
              </a:rPr>
              <a:t>of </a:t>
            </a:r>
            <a:r>
              <a:rPr dirty="0" sz="2500" spc="-25">
                <a:latin typeface="Carlito"/>
                <a:cs typeface="Carlito"/>
              </a:rPr>
              <a:t>numbers </a:t>
            </a:r>
            <a:r>
              <a:rPr dirty="0" sz="2500" spc="-20">
                <a:latin typeface="Carlito"/>
                <a:cs typeface="Carlito"/>
              </a:rPr>
              <a:t>that  satisfy </a:t>
            </a:r>
            <a:r>
              <a:rPr dirty="0" sz="2500" spc="-5">
                <a:latin typeface="Carlito"/>
                <a:cs typeface="Carlito"/>
              </a:rPr>
              <a:t>an inequality in x is </a:t>
            </a:r>
            <a:r>
              <a:rPr dirty="0" sz="2500" spc="-15">
                <a:latin typeface="Carlito"/>
                <a:cs typeface="Carlito"/>
              </a:rPr>
              <a:t>called solving </a:t>
            </a:r>
            <a:r>
              <a:rPr dirty="0" sz="2500" spc="-5">
                <a:latin typeface="Carlito"/>
                <a:cs typeface="Carlito"/>
              </a:rPr>
              <a:t>the</a:t>
            </a:r>
            <a:r>
              <a:rPr dirty="0" sz="2500" spc="60">
                <a:latin typeface="Carlito"/>
                <a:cs typeface="Carlito"/>
              </a:rPr>
              <a:t> </a:t>
            </a:r>
            <a:r>
              <a:rPr dirty="0" sz="2500" spc="-5">
                <a:latin typeface="Carlito"/>
                <a:cs typeface="Carlito"/>
              </a:rPr>
              <a:t>inequality</a:t>
            </a:r>
            <a:r>
              <a:rPr dirty="0" sz="1800" spc="-5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196" y="153923"/>
            <a:ext cx="9011412" cy="6515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1836" y="202692"/>
            <a:ext cx="8397240" cy="6375400"/>
            <a:chOff x="211836" y="202692"/>
            <a:chExt cx="8397240" cy="6375400"/>
          </a:xfrm>
        </p:grpSpPr>
        <p:sp>
          <p:nvSpPr>
            <p:cNvPr id="3" name="object 3"/>
            <p:cNvSpPr/>
            <p:nvPr/>
          </p:nvSpPr>
          <p:spPr>
            <a:xfrm>
              <a:off x="211836" y="202692"/>
              <a:ext cx="8397240" cy="637489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5292851" y="1915668"/>
              <a:ext cx="3023616" cy="57607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5292851" y="3357371"/>
              <a:ext cx="3023616" cy="6477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5579364" y="4869180"/>
              <a:ext cx="2880360" cy="67513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Iman</dc:creator>
  <dc:title>UNIVERSITY OF TECHNOLOGY MATERIAL ENGINEERING DEPT.  MATHEMATICS  Dr. Mohammed Ramidh</dc:title>
  <dcterms:created xsi:type="dcterms:W3CDTF">2021-09-20T19:28:49Z</dcterms:created>
  <dcterms:modified xsi:type="dcterms:W3CDTF">2021-09-20T19:28:49Z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2020-11-24T00:00:00Z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2021-09-20T00:00:00Z</vt:filetime>
  </property>
</Properties>
</file>